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55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557" r:id="rId34"/>
    <p:sldId id="288" r:id="rId35"/>
    <p:sldId id="289" r:id="rId36"/>
    <p:sldId id="290" r:id="rId37"/>
    <p:sldId id="291" r:id="rId38"/>
    <p:sldId id="292" r:id="rId39"/>
    <p:sldId id="293" r:id="rId40"/>
    <p:sldId id="294" r:id="rId41"/>
    <p:sldId id="295" r:id="rId42"/>
    <p:sldId id="296" r:id="rId43"/>
    <p:sldId id="297" r:id="rId44"/>
    <p:sldId id="558" r:id="rId45"/>
    <p:sldId id="559" r:id="rId46"/>
    <p:sldId id="299" r:id="rId47"/>
    <p:sldId id="300" r:id="rId48"/>
    <p:sldId id="298"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 id="544" r:id="rId293"/>
    <p:sldId id="545" r:id="rId294"/>
    <p:sldId id="546" r:id="rId295"/>
    <p:sldId id="547" r:id="rId296"/>
    <p:sldId id="548" r:id="rId297"/>
    <p:sldId id="549" r:id="rId298"/>
    <p:sldId id="550" r:id="rId299"/>
    <p:sldId id="551" r:id="rId300"/>
    <p:sldId id="552" r:id="rId301"/>
    <p:sldId id="553" r:id="rId302"/>
    <p:sldId id="554" r:id="rId303"/>
    <p:sldId id="555" r:id="rId30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458FE-883B-8C3F-88E4-0D6F8D11E5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0156C0DC-B40E-2B72-B438-DA6DDBE334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881E89FD-6C2E-1E26-E67E-5150EF7ABA3A}"/>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D9941ED7-B1A0-6761-2EED-4272956E893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CBAA554-5E23-DADB-64FF-36E4538E550C}"/>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3356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AB6B-C054-B954-FCAA-59B171DE6693}"/>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05927AA-FAA9-5C30-778D-E3F3BD9BF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D60F752-1A6C-7ABA-512D-24EB22282EB3}"/>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BA15C80C-9A6D-679C-83F9-EF87F0268A6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29C5C5A-B4E4-C39F-BC0A-6A622A8FF09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46665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CA4C8-2890-E5CB-7115-66274933C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BBB8985D-CC81-EB69-8277-FFF0CD4FD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E50938D-1680-F278-4204-33434B171060}"/>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28F53D75-3FD2-77D7-751F-60824EC0A64D}"/>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4942A226-D553-DF0E-BFEB-1E3F20A1B3A4}"/>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554859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3D5B-E88E-B8AC-E01B-2597994F14FF}"/>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7C75D304-DC86-1FF5-32B7-21C2520BEE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56AC952-F0CE-C73F-88EF-2ED832CF7D1C}"/>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DB38EBE9-93C1-9097-39C4-F18DB2F554A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E351CF29-7F69-6087-6B47-DF7E48B4CC1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00567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B792-A34F-00FB-2C2E-F09486F2D1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6D8080F6-B2D5-651D-C404-FE0E47B30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25B01-867E-7CC5-30AE-12A93A4B3F30}"/>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24214DC6-86B3-560C-AC3C-762A096DAEFB}"/>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03E8D415-81D3-C882-A11A-B5C30599327A}"/>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1134334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5EA4-9B32-6EE6-7091-1FB9D32BAB9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F09769-5D7D-7A3F-8ED7-39B9D2520B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85BB604F-83CE-D5FD-2E4E-20CFFEC94A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8A9F414A-9573-DDB7-76EB-CE2DF5270F3B}"/>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6" name="Footer Placeholder 5">
            <a:extLst>
              <a:ext uri="{FF2B5EF4-FFF2-40B4-BE49-F238E27FC236}">
                <a16:creationId xmlns:a16="http://schemas.microsoft.com/office/drawing/2014/main" id="{A33811C7-7607-AF22-B114-6B8FE056EE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71336571-4C21-7F22-6448-335CA5864336}"/>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41201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A5D6-F567-A3B0-0C04-8344C74043BB}"/>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272885C-16A2-983B-544B-3D512416C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0FC-7786-238E-9B8D-C006755AB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FB234261-519C-2A82-C14F-CB7CA31C6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8E7E7B-D5B0-998E-35B3-08D1780AE2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FAB18380-F7C7-1914-BB8F-1574A325380F}"/>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8" name="Footer Placeholder 7">
            <a:extLst>
              <a:ext uri="{FF2B5EF4-FFF2-40B4-BE49-F238E27FC236}">
                <a16:creationId xmlns:a16="http://schemas.microsoft.com/office/drawing/2014/main" id="{B65441BF-DDA5-2678-DCE9-F615673F61C7}"/>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71F8E5C2-A598-81D5-E6DA-D067CEC29643}"/>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96723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80BE3-2BE4-A40A-CB2A-370A03C1FE0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6C7BAACA-0919-1D38-F693-C94D2DDA480E}"/>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4" name="Footer Placeholder 3">
            <a:extLst>
              <a:ext uri="{FF2B5EF4-FFF2-40B4-BE49-F238E27FC236}">
                <a16:creationId xmlns:a16="http://schemas.microsoft.com/office/drawing/2014/main" id="{C1AD2200-3D37-8B21-88AF-FB0A7C821572}"/>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1B5D5945-EB26-7585-68E3-E5D4A5DBA73B}"/>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94687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21C5E-FDD5-2272-034F-1BBC623BA655}"/>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3" name="Footer Placeholder 2">
            <a:extLst>
              <a:ext uri="{FF2B5EF4-FFF2-40B4-BE49-F238E27FC236}">
                <a16:creationId xmlns:a16="http://schemas.microsoft.com/office/drawing/2014/main" id="{97A2779A-1706-2BFD-AB3B-DA81B80C6E58}"/>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1DB65EF3-0638-9C46-9441-2BA3627EB3B5}"/>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264687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FB91-7492-1D7D-03B2-47AB1EBBA9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D13E8FD7-2D83-0C0E-5019-8CA43DEDD7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E77E4E05-39A0-AFF3-86AF-BD2586952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5F87-16E8-ABF9-D1E6-51F667F88033}"/>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6" name="Footer Placeholder 5">
            <a:extLst>
              <a:ext uri="{FF2B5EF4-FFF2-40B4-BE49-F238E27FC236}">
                <a16:creationId xmlns:a16="http://schemas.microsoft.com/office/drawing/2014/main" id="{3867BCBE-B7AF-2417-DE8C-76782F4C22C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6C450FA-C3A7-51FD-2E41-93745264AD92}"/>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419687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1CD0-C784-85DD-47D4-D6203EC0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E4371E91-EAD7-8D44-A778-D965564FA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D8AC007E-DCAF-ADC2-FCFC-4C8FF8DD7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575DA8-D959-1E37-E560-288255CBBE29}"/>
              </a:ext>
            </a:extLst>
          </p:cNvPr>
          <p:cNvSpPr>
            <a:spLocks noGrp="1"/>
          </p:cNvSpPr>
          <p:nvPr>
            <p:ph type="dt" sz="half" idx="10"/>
          </p:nvPr>
        </p:nvSpPr>
        <p:spPr/>
        <p:txBody>
          <a:bodyPr/>
          <a:lstStyle/>
          <a:p>
            <a:fld id="{D41E2825-F53B-44ED-8CEC-FD1960B4FCFC}" type="datetimeFigureOut">
              <a:rPr lang="ru-RU" smtClean="0"/>
              <a:t>04.02.2026</a:t>
            </a:fld>
            <a:endParaRPr lang="ru-RU"/>
          </a:p>
        </p:txBody>
      </p:sp>
      <p:sp>
        <p:nvSpPr>
          <p:cNvPr id="6" name="Footer Placeholder 5">
            <a:extLst>
              <a:ext uri="{FF2B5EF4-FFF2-40B4-BE49-F238E27FC236}">
                <a16:creationId xmlns:a16="http://schemas.microsoft.com/office/drawing/2014/main" id="{07A403EB-78E8-5B7E-2497-933A8FFD428C}"/>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B789586A-678B-48F9-7225-1D716A07876E}"/>
              </a:ext>
            </a:extLst>
          </p:cNvPr>
          <p:cNvSpPr>
            <a:spLocks noGrp="1"/>
          </p:cNvSpPr>
          <p:nvPr>
            <p:ph type="sldNum" sz="quarter" idx="12"/>
          </p:nvPr>
        </p:nvSpPr>
        <p:spPr/>
        <p:txBody>
          <a:bodyPr/>
          <a:lstStyle/>
          <a:p>
            <a:fld id="{70901D11-3BD8-4B5F-964A-82609DA537AB}" type="slidenum">
              <a:rPr lang="ru-RU" smtClean="0"/>
              <a:t>‹#›</a:t>
            </a:fld>
            <a:endParaRPr lang="ru-RU"/>
          </a:p>
        </p:txBody>
      </p:sp>
    </p:spTree>
    <p:extLst>
      <p:ext uri="{BB962C8B-B14F-4D97-AF65-F5344CB8AC3E}">
        <p14:creationId xmlns:p14="http://schemas.microsoft.com/office/powerpoint/2010/main" val="331171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B61C0-5109-CDB9-8EC0-EDE2D2535E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CFE0CE8F-4826-B74F-5601-1EBC8CAB6F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71825E8-7651-E0EF-37C7-C15A205854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E2825-F53B-44ED-8CEC-FD1960B4FCFC}" type="datetimeFigureOut">
              <a:rPr lang="ru-RU" smtClean="0"/>
              <a:t>04.02.2026</a:t>
            </a:fld>
            <a:endParaRPr lang="ru-RU"/>
          </a:p>
        </p:txBody>
      </p:sp>
      <p:sp>
        <p:nvSpPr>
          <p:cNvPr id="5" name="Footer Placeholder 4">
            <a:extLst>
              <a:ext uri="{FF2B5EF4-FFF2-40B4-BE49-F238E27FC236}">
                <a16:creationId xmlns:a16="http://schemas.microsoft.com/office/drawing/2014/main" id="{AAA35478-2C1F-D50B-12A3-8651F6A1EE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ru-RU"/>
          </a:p>
        </p:txBody>
      </p:sp>
      <p:sp>
        <p:nvSpPr>
          <p:cNvPr id="6" name="Slide Number Placeholder 5">
            <a:extLst>
              <a:ext uri="{FF2B5EF4-FFF2-40B4-BE49-F238E27FC236}">
                <a16:creationId xmlns:a16="http://schemas.microsoft.com/office/drawing/2014/main" id="{9F8D8D6A-C43C-567E-2D69-78A98B3EE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01D11-3BD8-4B5F-964A-82609DA537AB}" type="slidenum">
              <a:rPr lang="ru-RU" smtClean="0"/>
              <a:t>‹#›</a:t>
            </a:fld>
            <a:endParaRPr lang="ru-RU"/>
          </a:p>
        </p:txBody>
      </p:sp>
    </p:spTree>
    <p:extLst>
      <p:ext uri="{BB962C8B-B14F-4D97-AF65-F5344CB8AC3E}">
        <p14:creationId xmlns:p14="http://schemas.microsoft.com/office/powerpoint/2010/main" val="128914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inkercad.com/projects/Basics-of-Arduino-TINKERCAD"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078587"/>
          </a:xfrm>
          <a:prstGeom prst="rect">
            <a:avLst/>
          </a:prstGeom>
          <a:noFill/>
        </p:spPr>
        <p:txBody>
          <a:bodyPr wrap="square">
            <a:spAutoFit/>
          </a:bodyPr>
          <a:lstStyle/>
          <a:p>
            <a:r>
              <a:rPr lang="en-US" b="1">
                <a:solidFill>
                  <a:srgbClr val="FF0000"/>
                </a:solidFill>
              </a:rPr>
              <a:t>Arduino nədir?</a:t>
            </a:r>
          </a:p>
          <a:p>
            <a:endParaRPr lang="en-US" sz="1400"/>
          </a:p>
          <a:p>
            <a:r>
              <a:rPr lang="en-US" sz="1400"/>
              <a:t>Arduino — ətrafındakı dünyanı hiss edib ona reaksiya verə bilən sadə elektron “beyin”dir.</a:t>
            </a:r>
          </a:p>
          <a:p>
            <a:r>
              <a:rPr lang="en-US" sz="1400"/>
              <a:t>O, təkcə bir lövhə (kart) deyil, fikri real həyata çevirməyə kömək edən bir vasitədir.</a:t>
            </a:r>
          </a:p>
          <a:p>
            <a:endParaRPr lang="en-US" sz="1400"/>
          </a:p>
          <a:p>
            <a:r>
              <a:rPr lang="en-US" sz="1400"/>
              <a:t>Sən Arduino-ya belə deyirsən:</a:t>
            </a:r>
          </a:p>
          <a:p>
            <a:pPr marL="742950" lvl="1" indent="-285750">
              <a:lnSpc>
                <a:spcPct val="150000"/>
              </a:lnSpc>
              <a:buFont typeface="Arial" panose="020B0604020202020204" pitchFamily="34" charset="0"/>
              <a:buChar char="•"/>
            </a:pPr>
            <a:r>
              <a:rPr lang="en-US" sz="1400"/>
              <a:t>“Əgər qapı açılsa, işıq yansın”</a:t>
            </a:r>
          </a:p>
          <a:p>
            <a:pPr marL="742950" lvl="1" indent="-285750">
              <a:lnSpc>
                <a:spcPct val="150000"/>
              </a:lnSpc>
              <a:buFont typeface="Arial" panose="020B0604020202020204" pitchFamily="34" charset="0"/>
              <a:buChar char="•"/>
            </a:pPr>
            <a:r>
              <a:rPr lang="en-US" sz="1400"/>
              <a:t>“Əgər temperatur artsa, fan işləsin”</a:t>
            </a:r>
          </a:p>
          <a:p>
            <a:pPr marL="742950" lvl="1" indent="-285750">
              <a:lnSpc>
                <a:spcPct val="150000"/>
              </a:lnSpc>
              <a:buFont typeface="Arial" panose="020B0604020202020204" pitchFamily="34" charset="0"/>
              <a:buChar char="•"/>
            </a:pPr>
            <a:r>
              <a:rPr lang="en-US" sz="1400"/>
              <a:t>“Əgər düyməyə basılsa, motor fırlansın”</a:t>
            </a:r>
          </a:p>
          <a:p>
            <a:endParaRPr lang="en-US" sz="1400"/>
          </a:p>
          <a:p>
            <a:r>
              <a:rPr lang="en-US" sz="1400"/>
              <a:t>Arduino bu tapşırıqları dinləyir, anlayır və icra edir.</a:t>
            </a:r>
            <a:endParaRPr lang="az-Latn-AZ" sz="1400"/>
          </a:p>
          <a:p>
            <a:endParaRPr lang="az-Latn-AZ" sz="1400"/>
          </a:p>
          <a:p>
            <a:endParaRPr lang="az-Latn-AZ" sz="1400"/>
          </a:p>
          <a:p>
            <a:endParaRPr lang="az-Latn-AZ" sz="1400"/>
          </a:p>
          <a:p>
            <a:r>
              <a:rPr lang="en-US" sz="1400" b="1"/>
              <a:t>Arduino üç əsas işi görür</a:t>
            </a:r>
            <a:r>
              <a:rPr lang="en-US" sz="1400"/>
              <a:t>:</a:t>
            </a:r>
          </a:p>
          <a:p>
            <a:endParaRPr lang="en-US" sz="1400"/>
          </a:p>
          <a:p>
            <a:r>
              <a:rPr lang="en-US" sz="1400"/>
              <a:t>Hiss edir</a:t>
            </a:r>
            <a:r>
              <a:rPr lang="az-Latn-AZ" sz="1400"/>
              <a:t>:</a:t>
            </a:r>
            <a:endParaRPr lang="en-US" sz="1400"/>
          </a:p>
          <a:p>
            <a:pPr marL="742950" lvl="1" indent="-285750">
              <a:buFont typeface="Arial" panose="020B0604020202020204" pitchFamily="34" charset="0"/>
              <a:buChar char="•"/>
            </a:pPr>
            <a:r>
              <a:rPr lang="en-US" sz="1400"/>
              <a:t>Temperaturu, işığı, məsafəni, səsi, hərəkəti və s. sensorlar vasitəsilə oxuyur.</a:t>
            </a:r>
          </a:p>
          <a:p>
            <a:endParaRPr lang="en-US" sz="1400"/>
          </a:p>
          <a:p>
            <a:r>
              <a:rPr lang="en-US" sz="1400"/>
              <a:t>Düşünür</a:t>
            </a:r>
            <a:r>
              <a:rPr lang="az-Latn-AZ" sz="1400"/>
              <a:t>:</a:t>
            </a:r>
            <a:endParaRPr lang="en-US" sz="1400"/>
          </a:p>
          <a:p>
            <a:pPr marL="742950" lvl="1" indent="-285750">
              <a:buFont typeface="Arial" panose="020B0604020202020204" pitchFamily="34" charset="0"/>
              <a:buChar char="•"/>
            </a:pPr>
            <a:r>
              <a:rPr lang="en-US" sz="1400"/>
              <a:t>Sən ona əvvəlcədən yazdığın qaydalara əsasən qərar verir.</a:t>
            </a:r>
          </a:p>
          <a:p>
            <a:endParaRPr lang="en-US" sz="1400"/>
          </a:p>
          <a:p>
            <a:r>
              <a:rPr lang="en-US" sz="1400"/>
              <a:t>Hərəkətə keçir</a:t>
            </a:r>
            <a:r>
              <a:rPr lang="az-Latn-AZ" sz="1400"/>
              <a:t>:</a:t>
            </a:r>
            <a:endParaRPr lang="en-US" sz="1400"/>
          </a:p>
          <a:p>
            <a:pPr marL="742950" lvl="1" indent="-285750">
              <a:buFont typeface="Arial" panose="020B0604020202020204" pitchFamily="34" charset="0"/>
              <a:buChar char="•"/>
            </a:pPr>
            <a:r>
              <a:rPr lang="en-US" sz="1400"/>
              <a:t>LED yandırır, motoru fırladır, rele açır, səs çıxarır və s.</a:t>
            </a:r>
          </a:p>
          <a:p>
            <a:endParaRPr lang="en-US" sz="1400"/>
          </a:p>
          <a:p>
            <a:r>
              <a:rPr lang="en-US" sz="1400"/>
              <a:t>Yəni Arduino giriş alır → qərar verir → çıxış yaradır.</a:t>
            </a:r>
            <a:endParaRPr lang="ru-RU" sz="1400"/>
          </a:p>
        </p:txBody>
      </p:sp>
    </p:spTree>
    <p:extLst>
      <p:ext uri="{BB962C8B-B14F-4D97-AF65-F5344CB8AC3E}">
        <p14:creationId xmlns:p14="http://schemas.microsoft.com/office/powerpoint/2010/main" val="122156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738664"/>
          </a:xfrm>
          <a:prstGeom prst="rect">
            <a:avLst/>
          </a:prstGeom>
          <a:noFill/>
        </p:spPr>
        <p:txBody>
          <a:bodyPr wrap="square">
            <a:spAutoFit/>
          </a:bodyPr>
          <a:lstStyle/>
          <a:p>
            <a:r>
              <a:rPr lang="az-Latn-AZ" sz="1400"/>
              <a:t>Set üçün nələr lazımdır.</a:t>
            </a:r>
          </a:p>
          <a:p>
            <a:endParaRPr lang="az-Latn-AZ" sz="1400"/>
          </a:p>
          <a:p>
            <a:r>
              <a:rPr lang="az-Latn-AZ" sz="1400"/>
              <a:t>1) Arduino kartı</a:t>
            </a:r>
            <a:endParaRPr lang="ru-RU" sz="1400"/>
          </a:p>
        </p:txBody>
      </p:sp>
      <p:pic>
        <p:nvPicPr>
          <p:cNvPr id="3" name="Picture 2">
            <a:extLst>
              <a:ext uri="{FF2B5EF4-FFF2-40B4-BE49-F238E27FC236}">
                <a16:creationId xmlns:a16="http://schemas.microsoft.com/office/drawing/2014/main" id="{B591C652-73A7-ECA3-5292-C35311955DE7}"/>
              </a:ext>
            </a:extLst>
          </p:cNvPr>
          <p:cNvPicPr>
            <a:picLocks noChangeAspect="1"/>
          </p:cNvPicPr>
          <p:nvPr/>
        </p:nvPicPr>
        <p:blipFill>
          <a:blip r:embed="rId2"/>
          <a:stretch>
            <a:fillRect/>
          </a:stretch>
        </p:blipFill>
        <p:spPr>
          <a:xfrm>
            <a:off x="136290" y="1025213"/>
            <a:ext cx="5090601" cy="3756986"/>
          </a:xfrm>
          <a:prstGeom prst="rect">
            <a:avLst/>
          </a:prstGeom>
        </p:spPr>
      </p:pic>
      <p:pic>
        <p:nvPicPr>
          <p:cNvPr id="6" name="Picture 5">
            <a:extLst>
              <a:ext uri="{FF2B5EF4-FFF2-40B4-BE49-F238E27FC236}">
                <a16:creationId xmlns:a16="http://schemas.microsoft.com/office/drawing/2014/main" id="{9F45CD95-D52D-FF66-F89D-ACF7AD48E31D}"/>
              </a:ext>
            </a:extLst>
          </p:cNvPr>
          <p:cNvPicPr>
            <a:picLocks noChangeAspect="1"/>
          </p:cNvPicPr>
          <p:nvPr/>
        </p:nvPicPr>
        <p:blipFill>
          <a:blip r:embed="rId3"/>
          <a:stretch>
            <a:fillRect/>
          </a:stretch>
        </p:blipFill>
        <p:spPr>
          <a:xfrm>
            <a:off x="8277651" y="2724579"/>
            <a:ext cx="3914349" cy="4115240"/>
          </a:xfrm>
          <a:prstGeom prst="rect">
            <a:avLst/>
          </a:prstGeom>
        </p:spPr>
      </p:pic>
      <p:sp>
        <p:nvSpPr>
          <p:cNvPr id="8" name="TextBox 7">
            <a:extLst>
              <a:ext uri="{FF2B5EF4-FFF2-40B4-BE49-F238E27FC236}">
                <a16:creationId xmlns:a16="http://schemas.microsoft.com/office/drawing/2014/main" id="{001F8721-ADD4-FCBD-FF93-8597953F33BB}"/>
              </a:ext>
            </a:extLst>
          </p:cNvPr>
          <p:cNvSpPr txBox="1"/>
          <p:nvPr/>
        </p:nvSpPr>
        <p:spPr>
          <a:xfrm>
            <a:off x="7480570" y="18181"/>
            <a:ext cx="4711430" cy="3046988"/>
          </a:xfrm>
          <a:prstGeom prst="rect">
            <a:avLst/>
          </a:prstGeom>
          <a:noFill/>
        </p:spPr>
        <p:txBody>
          <a:bodyPr wrap="square">
            <a:spAutoFit/>
          </a:bodyPr>
          <a:lstStyle/>
          <a:p>
            <a:r>
              <a:rPr lang="az-Latn-AZ" sz="1200"/>
              <a:t>Arduino kartı qoşmaq üçün kabel</a:t>
            </a:r>
          </a:p>
          <a:p>
            <a:r>
              <a:rPr lang="az-Latn-AZ" sz="1200"/>
              <a:t>USB A to B</a:t>
            </a:r>
          </a:p>
          <a:p>
            <a:endParaRPr lang="az-Latn-AZ" sz="1200"/>
          </a:p>
          <a:p>
            <a:r>
              <a:rPr lang="en-US" sz="1200"/>
              <a:t>Bu ifadə kabelin iki ucunun formasını bildirir.</a:t>
            </a:r>
          </a:p>
          <a:p>
            <a:r>
              <a:rPr lang="en-US" sz="1200"/>
              <a:t>Yəni: bir ucu USB Type-A digər ucu USB Type-B dir.</a:t>
            </a:r>
            <a:endParaRPr lang="az-Latn-AZ" sz="1200"/>
          </a:p>
          <a:p>
            <a:endParaRPr lang="az-Latn-AZ" sz="1200"/>
          </a:p>
          <a:p>
            <a:r>
              <a:rPr lang="en-US" sz="1200"/>
              <a:t>USB-A:</a:t>
            </a:r>
          </a:p>
          <a:p>
            <a:pPr marL="171450" indent="-171450">
              <a:buFont typeface="Arial" panose="020B0604020202020204" pitchFamily="34" charset="0"/>
              <a:buChar char="•"/>
            </a:pPr>
            <a:r>
              <a:rPr lang="en-US" sz="1200"/>
              <a:t>kompüterlərdə ən çox gördüyümüz düzbucaqlı portdur</a:t>
            </a:r>
          </a:p>
          <a:p>
            <a:pPr marL="171450" indent="-171450">
              <a:buFont typeface="Arial" panose="020B0604020202020204" pitchFamily="34" charset="0"/>
              <a:buChar char="•"/>
            </a:pPr>
            <a:r>
              <a:rPr lang="en-US" sz="1200"/>
              <a:t>laptop, desktop, powerbank, adapter tərəfi olur</a:t>
            </a:r>
          </a:p>
          <a:p>
            <a:pPr marL="171450" indent="-171450">
              <a:buFont typeface="Arial" panose="020B0604020202020204" pitchFamily="34" charset="0"/>
              <a:buChar char="•"/>
            </a:pPr>
            <a:r>
              <a:rPr lang="en-US" sz="1200"/>
              <a:t>“host” rolunu oynayır (enerji və məlumatı göndərir)</a:t>
            </a:r>
            <a:endParaRPr lang="az-Latn-AZ" sz="1200"/>
          </a:p>
          <a:p>
            <a:endParaRPr lang="az-Latn-AZ" sz="1200"/>
          </a:p>
          <a:p>
            <a:r>
              <a:rPr lang="en-US" sz="1200"/>
              <a:t>USB-B:</a:t>
            </a:r>
          </a:p>
          <a:p>
            <a:pPr marL="171450" indent="-171450">
              <a:buFont typeface="Arial" panose="020B0604020202020204" pitchFamily="34" charset="0"/>
              <a:buChar char="•"/>
            </a:pPr>
            <a:r>
              <a:rPr lang="en-US" sz="1200"/>
              <a:t>kvadrat formalı, üst küncləri bir az kəsilmiş olur</a:t>
            </a:r>
          </a:p>
          <a:p>
            <a:pPr marL="171450" indent="-171450">
              <a:buFont typeface="Arial" panose="020B0604020202020204" pitchFamily="34" charset="0"/>
              <a:buChar char="•"/>
            </a:pPr>
            <a:r>
              <a:rPr lang="en-US" sz="1200"/>
              <a:t>əsasən printerlərdə və Arduino Uno-da istifadə olunur</a:t>
            </a:r>
          </a:p>
          <a:p>
            <a:pPr marL="171450" indent="-171450">
              <a:buFont typeface="Arial" panose="020B0604020202020204" pitchFamily="34" charset="0"/>
              <a:buChar char="•"/>
            </a:pPr>
            <a:r>
              <a:rPr lang="en-US" sz="1200"/>
              <a:t>“device” tərəfidir (enerji və məlumatı qəbul edir)</a:t>
            </a:r>
            <a:endParaRPr lang="az-Latn-AZ" sz="1200"/>
          </a:p>
          <a:p>
            <a:endParaRPr lang="ru-RU" sz="1200"/>
          </a:p>
        </p:txBody>
      </p:sp>
    </p:spTree>
    <p:extLst>
      <p:ext uri="{BB962C8B-B14F-4D97-AF65-F5344CB8AC3E}">
        <p14:creationId xmlns:p14="http://schemas.microsoft.com/office/powerpoint/2010/main" val="25298689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69131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04818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7690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6643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41438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862609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38772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891264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82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13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677656"/>
          </a:xfrm>
          <a:prstGeom prst="rect">
            <a:avLst/>
          </a:prstGeom>
          <a:noFill/>
        </p:spPr>
        <p:txBody>
          <a:bodyPr wrap="square">
            <a:spAutoFit/>
          </a:bodyPr>
          <a:lstStyle/>
          <a:p>
            <a:r>
              <a:rPr lang="en-US" sz="1400"/>
              <a:t>Arduino-da bu necə işləyir?</a:t>
            </a:r>
          </a:p>
          <a:p>
            <a:endParaRPr lang="en-US" sz="1400"/>
          </a:p>
          <a:p>
            <a:r>
              <a:rPr lang="en-US" sz="1400"/>
              <a:t>Arduino Uno üçün:</a:t>
            </a:r>
          </a:p>
          <a:p>
            <a:pPr marL="742950" lvl="1" indent="-285750">
              <a:buFont typeface="Arial" panose="020B0604020202020204" pitchFamily="34" charset="0"/>
              <a:buChar char="•"/>
            </a:pPr>
            <a:r>
              <a:rPr lang="en-US" sz="1400"/>
              <a:t>USB-A → kompüterə</a:t>
            </a:r>
          </a:p>
          <a:p>
            <a:pPr marL="742950" lvl="1" indent="-285750">
              <a:buFont typeface="Arial" panose="020B0604020202020204" pitchFamily="34" charset="0"/>
              <a:buChar char="•"/>
            </a:pPr>
            <a:r>
              <a:rPr lang="en-US" sz="1400"/>
              <a:t>USB-B → Arduino kartına</a:t>
            </a:r>
          </a:p>
          <a:p>
            <a:endParaRPr lang="en-US" sz="1400"/>
          </a:p>
          <a:p>
            <a:r>
              <a:rPr lang="en-US" sz="1400"/>
              <a:t>Bu kabel:</a:t>
            </a:r>
          </a:p>
          <a:p>
            <a:pPr marL="742950" lvl="1" indent="-285750">
              <a:buFont typeface="Arial" panose="020B0604020202020204" pitchFamily="34" charset="0"/>
              <a:buChar char="•"/>
            </a:pPr>
            <a:r>
              <a:rPr lang="en-US" sz="1400"/>
              <a:t>Arduino-ya enerji verir</a:t>
            </a:r>
          </a:p>
          <a:p>
            <a:pPr marL="742950" lvl="1" indent="-285750">
              <a:buFont typeface="Arial" panose="020B0604020202020204" pitchFamily="34" charset="0"/>
              <a:buChar char="•"/>
            </a:pPr>
            <a:r>
              <a:rPr lang="en-US" sz="1400"/>
              <a:t>kod yükləməyə imkan yaradır</a:t>
            </a:r>
          </a:p>
          <a:p>
            <a:pPr marL="742950" lvl="1" indent="-285750">
              <a:buFont typeface="Arial" panose="020B0604020202020204" pitchFamily="34" charset="0"/>
              <a:buChar char="•"/>
            </a:pPr>
            <a:r>
              <a:rPr lang="en-US" sz="1400"/>
              <a:t>serial monitor əlaqəsini təmin edir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5DFBEC5E-DDB7-FCCF-B74E-6E751BDF8304}"/>
              </a:ext>
            </a:extLst>
          </p:cNvPr>
          <p:cNvPicPr>
            <a:picLocks noChangeAspect="1"/>
          </p:cNvPicPr>
          <p:nvPr/>
        </p:nvPicPr>
        <p:blipFill>
          <a:blip r:embed="rId2"/>
          <a:stretch>
            <a:fillRect/>
          </a:stretch>
        </p:blipFill>
        <p:spPr>
          <a:xfrm>
            <a:off x="8277651" y="2724579"/>
            <a:ext cx="3914349" cy="4115240"/>
          </a:xfrm>
          <a:prstGeom prst="rect">
            <a:avLst/>
          </a:prstGeom>
        </p:spPr>
      </p:pic>
    </p:spTree>
    <p:extLst>
      <p:ext uri="{BB962C8B-B14F-4D97-AF65-F5344CB8AC3E}">
        <p14:creationId xmlns:p14="http://schemas.microsoft.com/office/powerpoint/2010/main" val="243696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509851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3516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833445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36835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77905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6741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598302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209850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211079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224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893100"/>
          </a:xfrm>
          <a:prstGeom prst="rect">
            <a:avLst/>
          </a:prstGeom>
          <a:noFill/>
        </p:spPr>
        <p:txBody>
          <a:bodyPr wrap="square">
            <a:spAutoFit/>
          </a:bodyPr>
          <a:lstStyle/>
          <a:p>
            <a:r>
              <a:rPr lang="en-US" sz="1400" b="1">
                <a:solidFill>
                  <a:srgbClr val="FF0000"/>
                </a:solidFill>
              </a:rPr>
              <a:t>Breadboard</a:t>
            </a:r>
            <a:r>
              <a:rPr lang="en-US" sz="1400"/>
              <a:t> — lehimləmədən (yapışdırmadan) elektron dövrə yığmaq üçün istifadə olunan məşq lövhəsidir.</a:t>
            </a:r>
            <a:endParaRPr lang="az-Latn-AZ" sz="1400"/>
          </a:p>
          <a:p>
            <a:endParaRPr lang="az-Latn-AZ" sz="1400"/>
          </a:p>
          <a:p>
            <a:r>
              <a:rPr lang="en-US" sz="1400"/>
              <a:t>Breadboard:</a:t>
            </a:r>
          </a:p>
          <a:p>
            <a:pPr marL="742950" lvl="1" indent="-285750">
              <a:lnSpc>
                <a:spcPct val="150000"/>
              </a:lnSpc>
              <a:buFont typeface="Arial" panose="020B0604020202020204" pitchFamily="34" charset="0"/>
              <a:buChar char="•"/>
            </a:pPr>
            <a:r>
              <a:rPr lang="en-US" sz="1400"/>
              <a:t>naqilləri bir-birinə bağlayır</a:t>
            </a:r>
          </a:p>
          <a:p>
            <a:pPr marL="742950" lvl="1" indent="-285750">
              <a:lnSpc>
                <a:spcPct val="150000"/>
              </a:lnSpc>
              <a:buFont typeface="Arial" panose="020B0604020202020204" pitchFamily="34" charset="0"/>
              <a:buChar char="•"/>
            </a:pPr>
            <a:r>
              <a:rPr lang="en-US" sz="1400"/>
              <a:t>sensorları, LED-ləri, rezistorları tutub saxlayır</a:t>
            </a:r>
          </a:p>
          <a:p>
            <a:pPr marL="742950" lvl="1" indent="-285750">
              <a:lnSpc>
                <a:spcPct val="150000"/>
              </a:lnSpc>
              <a:buFont typeface="Arial" panose="020B0604020202020204" pitchFamily="34" charset="0"/>
              <a:buChar char="•"/>
            </a:pPr>
            <a:r>
              <a:rPr lang="en-US" sz="1400"/>
              <a:t>dövrəni səliqəli qurmağa kömək edir</a:t>
            </a:r>
            <a:br>
              <a:rPr lang="az-Latn-AZ" sz="1400"/>
            </a:br>
            <a:endParaRPr lang="en-US" sz="1400"/>
          </a:p>
          <a:p>
            <a:r>
              <a:rPr lang="en-US" sz="1400"/>
              <a:t>Onu “elektron Lego lövhəsi” kimi düşünmək olar.</a:t>
            </a:r>
            <a:endParaRPr lang="az-Latn-AZ" sz="1400"/>
          </a:p>
          <a:p>
            <a:endParaRPr lang="en-US" sz="1400"/>
          </a:p>
          <a:p>
            <a:r>
              <a:rPr lang="en-US" sz="1400"/>
              <a:t>Breadboard-da bəzi dəliklər bir-birinə bağlıdır, bəziləri isə heç əlaqəli deyil. Yan-yana olan hər 5 dəlik bir qrupdur və içəridən birləşib. Bu 5 dəlikdən hansına naqil salsan eyni xətt sayılır. Amma 6-cı dəlik artıq başqa xətdir</a:t>
            </a:r>
            <a:endParaRPr lang="ru-RU" sz="1400"/>
          </a:p>
        </p:txBody>
      </p:sp>
      <p:pic>
        <p:nvPicPr>
          <p:cNvPr id="3" name="Picture 2">
            <a:extLst>
              <a:ext uri="{FF2B5EF4-FFF2-40B4-BE49-F238E27FC236}">
                <a16:creationId xmlns:a16="http://schemas.microsoft.com/office/drawing/2014/main" id="{8DA856A2-C1BF-6AE4-983C-C50AFBB406E2}"/>
              </a:ext>
            </a:extLst>
          </p:cNvPr>
          <p:cNvPicPr>
            <a:picLocks noChangeAspect="1"/>
          </p:cNvPicPr>
          <p:nvPr/>
        </p:nvPicPr>
        <p:blipFill>
          <a:blip r:embed="rId2"/>
          <a:stretch>
            <a:fillRect/>
          </a:stretch>
        </p:blipFill>
        <p:spPr>
          <a:xfrm>
            <a:off x="2791348" y="3247324"/>
            <a:ext cx="9400652" cy="3610676"/>
          </a:xfrm>
          <a:prstGeom prst="rect">
            <a:avLst/>
          </a:prstGeom>
        </p:spPr>
      </p:pic>
    </p:spTree>
    <p:extLst>
      <p:ext uri="{BB962C8B-B14F-4D97-AF65-F5344CB8AC3E}">
        <p14:creationId xmlns:p14="http://schemas.microsoft.com/office/powerpoint/2010/main" val="1773341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27106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207403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1909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58883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203704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71838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3054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410004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69541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6923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3DF5B024-6F00-2FBA-2969-13C807CC5962}"/>
              </a:ext>
            </a:extLst>
          </p:cNvPr>
          <p:cNvPicPr>
            <a:picLocks noChangeAspect="1"/>
          </p:cNvPicPr>
          <p:nvPr/>
        </p:nvPicPr>
        <p:blipFill>
          <a:blip r:embed="rId2"/>
          <a:stretch>
            <a:fillRect/>
          </a:stretch>
        </p:blipFill>
        <p:spPr>
          <a:xfrm>
            <a:off x="471952" y="1409525"/>
            <a:ext cx="11248095" cy="4038950"/>
          </a:xfrm>
          <a:prstGeom prst="rect">
            <a:avLst/>
          </a:prstGeom>
        </p:spPr>
      </p:pic>
    </p:spTree>
    <p:extLst>
      <p:ext uri="{BB962C8B-B14F-4D97-AF65-F5344CB8AC3E}">
        <p14:creationId xmlns:p14="http://schemas.microsoft.com/office/powerpoint/2010/main" val="41841187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988823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41077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71474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287625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13782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885143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98076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324748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3038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5163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031325"/>
          </a:xfrm>
          <a:prstGeom prst="rect">
            <a:avLst/>
          </a:prstGeom>
          <a:noFill/>
        </p:spPr>
        <p:txBody>
          <a:bodyPr wrap="square">
            <a:spAutoFit/>
          </a:bodyPr>
          <a:lstStyle/>
          <a:p>
            <a:r>
              <a:rPr lang="en-US" sz="1400"/>
              <a:t>Daxili kliplər (Terminal Strips)</a:t>
            </a:r>
          </a:p>
          <a:p>
            <a:endParaRPr lang="en-US" sz="1400"/>
          </a:p>
          <a:p>
            <a:r>
              <a:rPr lang="en-US" sz="1400"/>
              <a:t>Breadboard-un altında metal kliplər var.</a:t>
            </a:r>
            <a:endParaRPr lang="az-Latn-AZ" sz="1400"/>
          </a:p>
          <a:p>
            <a:endParaRPr lang="en-US" sz="1400"/>
          </a:p>
          <a:p>
            <a:r>
              <a:rPr lang="en-US" sz="1400"/>
              <a:t>Bu kliplər:</a:t>
            </a:r>
            <a:r>
              <a:rPr lang="az-Latn-AZ" sz="1400"/>
              <a:t> </a:t>
            </a:r>
          </a:p>
          <a:p>
            <a:pPr marL="285750" indent="-285750">
              <a:buFont typeface="Arial" panose="020B0604020202020204" pitchFamily="34" charset="0"/>
              <a:buChar char="•"/>
            </a:pPr>
            <a:r>
              <a:rPr lang="en-US" sz="1400"/>
              <a:t>daxilinə taxdığın naqilləri və komponent ayaqlarını bir–biri ilə birləşdirir</a:t>
            </a:r>
          </a:p>
          <a:p>
            <a:pPr marL="285750" indent="-285750">
              <a:buFont typeface="Arial" panose="020B0604020202020204" pitchFamily="34" charset="0"/>
              <a:buChar char="•"/>
            </a:pPr>
            <a:r>
              <a:rPr lang="en-US" sz="1400"/>
              <a:t>elektrik əlaqəsi yaradır</a:t>
            </a:r>
            <a:endParaRPr lang="az-Latn-AZ" sz="1400"/>
          </a:p>
          <a:p>
            <a:endParaRPr lang="en-US" sz="1400"/>
          </a:p>
          <a:p>
            <a:r>
              <a:rPr lang="en-US" sz="1400"/>
              <a:t>Bu əlaqə 5 dəlikdən ibarət qruplar şəklindədir – demək, eyni xəttə qoyulan 5 dəlik eyni elektrik xəttidir.</a:t>
            </a:r>
            <a:r>
              <a:rPr lang="az-Latn-AZ" sz="1400"/>
              <a:t> Eyni 5-lik xəttə taxılan hər şey artıq bir-birinə bağlıdır.</a:t>
            </a:r>
            <a:endParaRPr lang="ru-RU" sz="1400"/>
          </a:p>
        </p:txBody>
      </p:sp>
      <p:pic>
        <p:nvPicPr>
          <p:cNvPr id="3" name="Picture 2">
            <a:extLst>
              <a:ext uri="{FF2B5EF4-FFF2-40B4-BE49-F238E27FC236}">
                <a16:creationId xmlns:a16="http://schemas.microsoft.com/office/drawing/2014/main" id="{FFB0DE01-3471-B481-6E5E-C2A887AA2179}"/>
              </a:ext>
            </a:extLst>
          </p:cNvPr>
          <p:cNvPicPr>
            <a:picLocks noChangeAspect="1"/>
          </p:cNvPicPr>
          <p:nvPr/>
        </p:nvPicPr>
        <p:blipFill>
          <a:blip r:embed="rId2"/>
          <a:stretch>
            <a:fillRect/>
          </a:stretch>
        </p:blipFill>
        <p:spPr>
          <a:xfrm>
            <a:off x="6514608" y="3428703"/>
            <a:ext cx="5677392" cy="3429297"/>
          </a:xfrm>
          <a:prstGeom prst="rect">
            <a:avLst/>
          </a:prstGeom>
        </p:spPr>
      </p:pic>
      <p:pic>
        <p:nvPicPr>
          <p:cNvPr id="6" name="Picture 5">
            <a:extLst>
              <a:ext uri="{FF2B5EF4-FFF2-40B4-BE49-F238E27FC236}">
                <a16:creationId xmlns:a16="http://schemas.microsoft.com/office/drawing/2014/main" id="{86248968-426A-B4F6-DD61-063550564B39}"/>
              </a:ext>
            </a:extLst>
          </p:cNvPr>
          <p:cNvPicPr>
            <a:picLocks noChangeAspect="1"/>
          </p:cNvPicPr>
          <p:nvPr/>
        </p:nvPicPr>
        <p:blipFill>
          <a:blip r:embed="rId3"/>
          <a:stretch>
            <a:fillRect/>
          </a:stretch>
        </p:blipFill>
        <p:spPr>
          <a:xfrm>
            <a:off x="355725" y="3737339"/>
            <a:ext cx="5235394" cy="2812024"/>
          </a:xfrm>
          <a:prstGeom prst="rect">
            <a:avLst/>
          </a:prstGeom>
        </p:spPr>
      </p:pic>
    </p:spTree>
    <p:extLst>
      <p:ext uri="{BB962C8B-B14F-4D97-AF65-F5344CB8AC3E}">
        <p14:creationId xmlns:p14="http://schemas.microsoft.com/office/powerpoint/2010/main" val="41027413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443866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57624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428130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64781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108205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544419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08265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031326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71077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71729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az-Latn-AZ" sz="1400"/>
              <a:t>Arduino-da bizi maraqlandıran iki əsas pin var:</a:t>
            </a:r>
          </a:p>
          <a:p>
            <a:endParaRPr lang="az-Latn-AZ" sz="1400"/>
          </a:p>
          <a:p>
            <a:r>
              <a:rPr lang="en-US" sz="1400" b="1"/>
              <a:t>5V</a:t>
            </a:r>
            <a:r>
              <a:rPr lang="az-Latn-AZ" sz="1400" b="1"/>
              <a:t> (volt) pini</a:t>
            </a:r>
            <a:r>
              <a:rPr lang="az-Latn-AZ" sz="1400"/>
              <a:t>:</a:t>
            </a:r>
          </a:p>
          <a:p>
            <a:pPr marL="742950" lvl="1" indent="-285750">
              <a:buFont typeface="Arial" panose="020B0604020202020204" pitchFamily="34" charset="0"/>
              <a:buChar char="•"/>
            </a:pPr>
            <a:r>
              <a:rPr lang="az-Latn-AZ" sz="1400"/>
              <a:t>elektrik göndərir</a:t>
            </a:r>
          </a:p>
          <a:p>
            <a:pPr marL="742950" lvl="1" indent="-285750">
              <a:buFont typeface="Arial" panose="020B0604020202020204" pitchFamily="34" charset="0"/>
              <a:buChar char="•"/>
            </a:pPr>
            <a:r>
              <a:rPr lang="az-Latn-AZ" sz="1400"/>
              <a:t>enerjini çıxarır</a:t>
            </a:r>
          </a:p>
          <a:p>
            <a:pPr marL="742950" lvl="1" indent="-285750">
              <a:buFont typeface="Arial" panose="020B0604020202020204" pitchFamily="34" charset="0"/>
              <a:buChar char="•"/>
            </a:pPr>
            <a:r>
              <a:rPr lang="az-Latn-AZ" sz="1400"/>
              <a:t>“elektrik buradan çıxır” deməkdir</a:t>
            </a:r>
          </a:p>
          <a:p>
            <a:endParaRPr lang="az-Latn-AZ" sz="1400"/>
          </a:p>
          <a:p>
            <a:r>
              <a:rPr lang="az-Latn-AZ" sz="1400"/>
              <a:t>Bunu belə düşün: 5V = krandan çıxan su</a:t>
            </a:r>
          </a:p>
          <a:p>
            <a:endParaRPr lang="az-Latn-AZ" sz="1400"/>
          </a:p>
          <a:p>
            <a:endParaRPr lang="az-Latn-AZ" sz="1400"/>
          </a:p>
          <a:p>
            <a:r>
              <a:rPr lang="en-US" sz="1400" b="1"/>
              <a:t>GND (Ground)</a:t>
            </a:r>
            <a:r>
              <a:rPr lang="az-Latn-AZ" sz="1400" b="1"/>
              <a:t> pini</a:t>
            </a:r>
            <a:r>
              <a:rPr lang="az-Latn-AZ" sz="1400"/>
              <a:t>:</a:t>
            </a:r>
          </a:p>
          <a:p>
            <a:pPr marL="742950" lvl="1" indent="-285750">
              <a:buFont typeface="Arial" panose="020B0604020202020204" pitchFamily="34" charset="0"/>
              <a:buChar char="•"/>
            </a:pPr>
            <a:r>
              <a:rPr lang="en-US" sz="1400"/>
              <a:t>elektrik geri qayıdır</a:t>
            </a:r>
          </a:p>
          <a:p>
            <a:pPr marL="742950" lvl="1" indent="-285750">
              <a:buFont typeface="Arial" panose="020B0604020202020204" pitchFamily="34" charset="0"/>
              <a:buChar char="•"/>
            </a:pPr>
            <a:r>
              <a:rPr lang="en-US" sz="1400"/>
              <a:t>dövrəni tamamlayır</a:t>
            </a:r>
          </a:p>
          <a:p>
            <a:pPr marL="742950" lvl="1" indent="-285750">
              <a:buFont typeface="Arial" panose="020B0604020202020204" pitchFamily="34" charset="0"/>
              <a:buChar char="•"/>
            </a:pPr>
            <a:r>
              <a:rPr lang="en-US" sz="1400"/>
              <a:t>“elektrik buradan qayıdır” deməkdir</a:t>
            </a:r>
            <a:endParaRPr lang="az-Latn-AZ" sz="1400"/>
          </a:p>
          <a:p>
            <a:endParaRPr lang="az-Latn-AZ" sz="1400"/>
          </a:p>
          <a:p>
            <a:r>
              <a:rPr lang="en-US" sz="1400"/>
              <a:t>Bunu da belə düşün: GND = kanalizasiya, suyun qayıtdığı yer</a:t>
            </a:r>
            <a:r>
              <a:rPr lang="az-Latn-AZ" sz="1400"/>
              <a:t>.</a:t>
            </a:r>
          </a:p>
          <a:p>
            <a:endParaRPr lang="az-Latn-AZ" sz="1400"/>
          </a:p>
          <a:p>
            <a:r>
              <a:rPr lang="en-US" sz="1400"/>
              <a:t>Əgər su çıxıb qayıtmasa, axın olmaz. Elektrik də eynən bu cürdür.</a:t>
            </a:r>
            <a:endParaRPr lang="az-Latn-AZ" sz="1400"/>
          </a:p>
          <a:p>
            <a:endParaRPr lang="az-Latn-AZ" sz="1400"/>
          </a:p>
          <a:p>
            <a:endParaRPr lang="az-Latn-AZ" sz="1400"/>
          </a:p>
          <a:p>
            <a:endParaRPr lang="az-Latn-AZ" sz="1400"/>
          </a:p>
          <a:p>
            <a:r>
              <a:rPr lang="en-US" sz="1400"/>
              <a:t>PLUS (+) və MİNUS (–) xətləri</a:t>
            </a:r>
            <a:r>
              <a:rPr lang="az-Latn-AZ" sz="1400"/>
              <a:t>: </a:t>
            </a:r>
          </a:p>
          <a:p>
            <a:pPr marL="742950" lvl="1" indent="-285750">
              <a:buFont typeface="Arial" panose="020B0604020202020204" pitchFamily="34" charset="0"/>
              <a:buChar char="•"/>
            </a:pPr>
            <a:r>
              <a:rPr lang="en-US" sz="1400"/>
              <a:t>Qırmızı xətt → PLUS (+)</a:t>
            </a:r>
          </a:p>
          <a:p>
            <a:pPr marL="742950" lvl="1" indent="-285750">
              <a:buFont typeface="Arial" panose="020B0604020202020204" pitchFamily="34" charset="0"/>
              <a:buChar char="•"/>
            </a:pPr>
            <a:r>
              <a:rPr lang="en-US" sz="1400"/>
              <a:t>Mavi xətt → MİNUS / GND (–)</a:t>
            </a:r>
            <a:endParaRPr lang="az-Latn-AZ" sz="1400"/>
          </a:p>
          <a:p>
            <a:endParaRPr lang="az-Latn-AZ" sz="1400"/>
          </a:p>
          <a:p>
            <a:r>
              <a:rPr lang="en-US" sz="1400"/>
              <a:t>Bunlar elektrik</a:t>
            </a:r>
            <a:r>
              <a:rPr lang="az-Latn-AZ" sz="1400"/>
              <a:t> (enerji)</a:t>
            </a:r>
            <a:r>
              <a:rPr lang="en-US" sz="1400"/>
              <a:t> paylama yollarıdır.</a:t>
            </a:r>
            <a:endParaRPr lang="ru-RU" sz="1400"/>
          </a:p>
        </p:txBody>
      </p:sp>
      <p:pic>
        <p:nvPicPr>
          <p:cNvPr id="2" name="Picture 1">
            <a:extLst>
              <a:ext uri="{FF2B5EF4-FFF2-40B4-BE49-F238E27FC236}">
                <a16:creationId xmlns:a16="http://schemas.microsoft.com/office/drawing/2014/main" id="{23718BDB-1342-ED1F-99CC-864FFF5D0EF7}"/>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720558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87786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3902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012175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922887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981614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303680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26249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43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544147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9120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16885"/>
          </a:xfrm>
          <a:prstGeom prst="rect">
            <a:avLst/>
          </a:prstGeom>
          <a:noFill/>
        </p:spPr>
        <p:txBody>
          <a:bodyPr wrap="square">
            <a:spAutoFit/>
          </a:bodyPr>
          <a:lstStyle/>
          <a:p>
            <a:r>
              <a:rPr lang="az-Latn-AZ" sz="1400" b="1"/>
              <a:t>1) </a:t>
            </a:r>
            <a:r>
              <a:rPr lang="es-ES" sz="1400" b="1"/>
              <a:t>Arduino-dan +5V qırmızı xətti o deməkdir ki</a:t>
            </a:r>
            <a:r>
              <a:rPr lang="es-ES" sz="1400"/>
              <a:t>:</a:t>
            </a:r>
            <a:endParaRPr lang="az-Latn-AZ" sz="1400"/>
          </a:p>
          <a:p>
            <a:pPr marL="742950" lvl="1" indent="-285750">
              <a:lnSpc>
                <a:spcPct val="150000"/>
              </a:lnSpc>
              <a:buFont typeface="Arial" panose="020B0604020202020204" pitchFamily="34" charset="0"/>
              <a:buChar char="•"/>
            </a:pPr>
            <a:r>
              <a:rPr lang="en-US" sz="1400"/>
              <a:t>Arduino-nun 5V pinindən bir naqil götürürsən</a:t>
            </a:r>
            <a:br>
              <a:rPr lang="en-US" sz="1400"/>
            </a:br>
            <a:r>
              <a:rPr lang="az-Latn-AZ" sz="1400"/>
              <a:t>və </a:t>
            </a:r>
            <a:r>
              <a:rPr lang="en-US" sz="1400"/>
              <a:t>onu breadboard-un qırmızı xəttinə taxırsan</a:t>
            </a:r>
            <a:endParaRPr lang="az-Latn-AZ" sz="1400"/>
          </a:p>
          <a:p>
            <a:endParaRPr lang="az-Latn-AZ" sz="1400"/>
          </a:p>
          <a:p>
            <a:endParaRPr lang="az-Latn-AZ" sz="1400"/>
          </a:p>
          <a:p>
            <a:r>
              <a:rPr lang="en-US" sz="1400"/>
              <a:t>Bunun nəticəsi o olur ki: </a:t>
            </a:r>
            <a:endParaRPr lang="az-Latn-AZ" sz="1400"/>
          </a:p>
          <a:p>
            <a:pPr marL="742950" lvl="1" indent="-285750">
              <a:lnSpc>
                <a:spcPct val="150000"/>
              </a:lnSpc>
              <a:buFont typeface="Arial" panose="020B0604020202020204" pitchFamily="34" charset="0"/>
              <a:buChar char="•"/>
            </a:pPr>
            <a:r>
              <a:rPr lang="az-Latn-AZ" sz="1400"/>
              <a:t>Qırmızı xəttin bütün dəliklərində 5 volt elektrik var</a:t>
            </a:r>
          </a:p>
          <a:p>
            <a:pPr marL="742950" lvl="1" indent="-285750">
              <a:lnSpc>
                <a:spcPct val="150000"/>
              </a:lnSpc>
              <a:buFont typeface="Arial" panose="020B0604020202020204" pitchFamily="34" charset="0"/>
              <a:buChar char="•"/>
            </a:pPr>
            <a:r>
              <a:rPr lang="az-Latn-AZ" sz="1400"/>
              <a:t>Yəni qırmızı xətt: “enerji olan yol” olur</a:t>
            </a:r>
          </a:p>
          <a:p>
            <a:pPr lvl="1">
              <a:lnSpc>
                <a:spcPct val="150000"/>
              </a:lnSpc>
            </a:pPr>
            <a:endParaRPr lang="az-Latn-AZ" sz="1400"/>
          </a:p>
          <a:p>
            <a:pPr lvl="1">
              <a:lnSpc>
                <a:spcPct val="150000"/>
              </a:lnSpc>
            </a:pPr>
            <a:endParaRPr lang="az-Latn-AZ" sz="1400"/>
          </a:p>
          <a:p>
            <a:pPr marL="0" lvl="1">
              <a:lnSpc>
                <a:spcPct val="150000"/>
              </a:lnSpc>
            </a:pPr>
            <a:r>
              <a:rPr lang="az-Latn-AZ" sz="1400" b="1"/>
              <a:t>2) Arduino-dan gələn GND mavi xətti </a:t>
            </a:r>
            <a:r>
              <a:rPr lang="es-ES" sz="1400" b="1"/>
              <a:t>o deməkdir ki</a:t>
            </a:r>
            <a:r>
              <a:rPr lang="es-ES" sz="1400"/>
              <a:t>:</a:t>
            </a:r>
            <a:endParaRPr lang="az-Latn-AZ" sz="1400"/>
          </a:p>
          <a:p>
            <a:pPr marL="742950" lvl="2" indent="-285750">
              <a:lnSpc>
                <a:spcPct val="150000"/>
              </a:lnSpc>
              <a:buFont typeface="Arial" panose="020B0604020202020204" pitchFamily="34" charset="0"/>
              <a:buChar char="•"/>
            </a:pPr>
            <a:r>
              <a:rPr lang="az-Latn-AZ" sz="1400"/>
              <a:t>Arduino-nun GND pinindən bir naqil götürürsən və onu breadboard-un mavi xəttinə taxırsan</a:t>
            </a:r>
            <a:br>
              <a:rPr lang="az-Latn-AZ" sz="1400"/>
            </a:br>
            <a:endParaRPr lang="az-Latn-AZ" sz="1400"/>
          </a:p>
          <a:p>
            <a:pPr marL="0" lvl="1">
              <a:lnSpc>
                <a:spcPct val="150000"/>
              </a:lnSpc>
            </a:pPr>
            <a:r>
              <a:rPr lang="az-Latn-AZ" sz="1400"/>
              <a:t>Nəticə: </a:t>
            </a:r>
          </a:p>
          <a:p>
            <a:pPr marL="742950" lvl="2" indent="-285750">
              <a:lnSpc>
                <a:spcPct val="150000"/>
              </a:lnSpc>
              <a:buFont typeface="Arial" panose="020B0604020202020204" pitchFamily="34" charset="0"/>
              <a:buChar char="•"/>
            </a:pPr>
            <a:r>
              <a:rPr lang="az-Latn-AZ" sz="1400"/>
              <a:t>mavi xəttin bütün dəlikləri elektrikin qayıtdığı yol olur</a:t>
            </a:r>
          </a:p>
          <a:p>
            <a:pPr marL="0" lvl="1">
              <a:lnSpc>
                <a:spcPct val="150000"/>
              </a:lnSpc>
            </a:pPr>
            <a:endParaRPr lang="az-Latn-AZ" sz="1400"/>
          </a:p>
          <a:p>
            <a:pPr marL="0" lvl="1">
              <a:lnSpc>
                <a:spcPct val="150000"/>
              </a:lnSpc>
            </a:pPr>
            <a:endParaRPr lang="az-Latn-AZ" sz="1400"/>
          </a:p>
          <a:p>
            <a:pPr marL="0" lvl="1">
              <a:lnSpc>
                <a:spcPct val="150000"/>
              </a:lnSpc>
            </a:pPr>
            <a:r>
              <a:rPr lang="az-Latn-AZ" sz="1400"/>
              <a:t>Niyə bunu edirik? </a:t>
            </a:r>
          </a:p>
          <a:p>
            <a:pPr marL="742950" lvl="2" indent="-285750">
              <a:lnSpc>
                <a:spcPct val="150000"/>
              </a:lnSpc>
              <a:buFont typeface="Arial" panose="020B0604020202020204" pitchFamily="34" charset="0"/>
              <a:buChar char="•"/>
            </a:pPr>
            <a:r>
              <a:rPr lang="az-Latn-AZ" sz="1400"/>
              <a:t>Çünki hər dəfə Arduino-dan birbaşa naqil çəkmək çətindir. </a:t>
            </a:r>
          </a:p>
          <a:p>
            <a:pPr marL="742950" lvl="2" indent="-285750">
              <a:lnSpc>
                <a:spcPct val="150000"/>
              </a:lnSpc>
              <a:buFont typeface="Arial" panose="020B0604020202020204" pitchFamily="34" charset="0"/>
              <a:buChar char="•"/>
            </a:pPr>
            <a:r>
              <a:rPr lang="az-Latn-AZ" sz="1400"/>
              <a:t>Təsəvvür et ki, 5 LED və 3 sensor var. Əgər, hərəsinə ayrı-ayrı Arduino-dan 5V çəksən onda qarışıqlıq olar. </a:t>
            </a:r>
          </a:p>
          <a:p>
            <a:pPr marL="0" lvl="1">
              <a:lnSpc>
                <a:spcPct val="150000"/>
              </a:lnSpc>
            </a:pPr>
            <a:endParaRPr lang="az-Latn-AZ" sz="1400"/>
          </a:p>
        </p:txBody>
      </p:sp>
      <p:pic>
        <p:nvPicPr>
          <p:cNvPr id="2" name="Picture 1">
            <a:extLst>
              <a:ext uri="{FF2B5EF4-FFF2-40B4-BE49-F238E27FC236}">
                <a16:creationId xmlns:a16="http://schemas.microsoft.com/office/drawing/2014/main" id="{7615EB60-3BCC-8EB0-8E3B-A0BC84C56ABC}"/>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545808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989029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244000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85155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348978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707664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1489466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519245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422849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09368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791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693866"/>
          </a:xfrm>
          <a:prstGeom prst="rect">
            <a:avLst/>
          </a:prstGeom>
          <a:noFill/>
        </p:spPr>
        <p:txBody>
          <a:bodyPr wrap="square">
            <a:spAutoFit/>
          </a:bodyPr>
          <a:lstStyle/>
          <a:p>
            <a:r>
              <a:rPr lang="en-US" sz="1400"/>
              <a:t>Sadə real həyat nümunəsi</a:t>
            </a:r>
            <a:r>
              <a:rPr lang="az-Latn-AZ" sz="1400"/>
              <a:t>:</a:t>
            </a:r>
          </a:p>
          <a:p>
            <a:endParaRPr lang="en-US" sz="1400"/>
          </a:p>
          <a:p>
            <a:r>
              <a:rPr lang="en-US" sz="1400"/>
              <a:t>Elektrik şəbəkəsi kimi düşün</a:t>
            </a:r>
          </a:p>
          <a:p>
            <a:endParaRPr lang="en-US" sz="1400"/>
          </a:p>
          <a:p>
            <a:r>
              <a:rPr lang="en-US" sz="1400"/>
              <a:t>Elektrik stansiyası → Arduino</a:t>
            </a:r>
          </a:p>
          <a:p>
            <a:pPr marL="742950" lvl="1" indent="-285750">
              <a:buFont typeface="Arial" panose="020B0604020202020204" pitchFamily="34" charset="0"/>
              <a:buChar char="•"/>
            </a:pPr>
            <a:r>
              <a:rPr lang="en-US" sz="1400"/>
              <a:t>Qırmızı kabel → faza</a:t>
            </a:r>
          </a:p>
          <a:p>
            <a:pPr marL="742950" lvl="1" indent="-285750">
              <a:buFont typeface="Arial" panose="020B0604020202020204" pitchFamily="34" charset="0"/>
              <a:buChar char="•"/>
            </a:pPr>
            <a:r>
              <a:rPr lang="en-US" sz="1400"/>
              <a:t>Mavi kabel → neytral</a:t>
            </a:r>
          </a:p>
          <a:p>
            <a:endParaRPr lang="en-US" sz="1400"/>
          </a:p>
          <a:p>
            <a:r>
              <a:rPr lang="en-US" sz="1400"/>
              <a:t>Evdə:</a:t>
            </a:r>
          </a:p>
          <a:p>
            <a:pPr marL="742950" lvl="1" indent="-285750">
              <a:buFont typeface="Arial" panose="020B0604020202020204" pitchFamily="34" charset="0"/>
              <a:buChar char="•"/>
            </a:pPr>
            <a:r>
              <a:rPr lang="en-US" sz="1400"/>
              <a:t>prizdən enerji gəlir</a:t>
            </a:r>
          </a:p>
          <a:p>
            <a:pPr marL="742950" lvl="1" indent="-285750">
              <a:buFont typeface="Arial" panose="020B0604020202020204" pitchFamily="34" charset="0"/>
              <a:buChar char="•"/>
            </a:pPr>
            <a:r>
              <a:rPr lang="en-US" sz="1400"/>
              <a:t>lampa işləyir</a:t>
            </a:r>
          </a:p>
          <a:p>
            <a:pPr marL="742950" lvl="1" indent="-285750">
              <a:buFont typeface="Arial" panose="020B0604020202020204" pitchFamily="34" charset="0"/>
              <a:buChar char="•"/>
            </a:pPr>
            <a:r>
              <a:rPr lang="en-US" sz="1400"/>
              <a:t>elektrik geri qayıdır</a:t>
            </a:r>
          </a:p>
          <a:p>
            <a:endParaRPr lang="en-US" sz="1400"/>
          </a:p>
          <a:p>
            <a:r>
              <a:rPr lang="en-US" sz="1400"/>
              <a:t>Breadboard-da da:</a:t>
            </a:r>
          </a:p>
          <a:p>
            <a:pPr marL="742950" lvl="1" indent="-285750">
              <a:buFont typeface="Arial" panose="020B0604020202020204" pitchFamily="34" charset="0"/>
              <a:buChar char="•"/>
            </a:pPr>
            <a:r>
              <a:rPr lang="en-US" sz="1400"/>
              <a:t>5V gəlir</a:t>
            </a:r>
          </a:p>
          <a:p>
            <a:pPr marL="742950" lvl="1" indent="-285750">
              <a:buFont typeface="Arial" panose="020B0604020202020204" pitchFamily="34" charset="0"/>
              <a:buChar char="•"/>
            </a:pPr>
            <a:r>
              <a:rPr lang="en-US" sz="1400"/>
              <a:t>LED işləyir</a:t>
            </a:r>
          </a:p>
          <a:p>
            <a:pPr marL="742950" lvl="1" indent="-285750">
              <a:buFont typeface="Arial" panose="020B0604020202020204" pitchFamily="34" charset="0"/>
              <a:buChar char="•"/>
            </a:pPr>
            <a:r>
              <a:rPr lang="en-US" sz="1400"/>
              <a:t>GND-yə qayıdır</a:t>
            </a:r>
            <a:endParaRPr lang="az-Latn-AZ" sz="1400"/>
          </a:p>
          <a:p>
            <a:endParaRPr lang="az-Latn-AZ" sz="1400"/>
          </a:p>
          <a:p>
            <a:endParaRPr lang="az-Latn-AZ" sz="1400"/>
          </a:p>
          <a:p>
            <a:r>
              <a:rPr lang="en-US" sz="1400"/>
              <a:t>Qısa</a:t>
            </a:r>
            <a:r>
              <a:rPr lang="az-Latn-AZ" sz="1400"/>
              <a:t>ca:</a:t>
            </a:r>
            <a:endParaRPr lang="en-US" sz="1400"/>
          </a:p>
          <a:p>
            <a:pPr marL="742950" lvl="1" indent="-285750">
              <a:buFont typeface="Arial" panose="020B0604020202020204" pitchFamily="34" charset="0"/>
              <a:buChar char="•"/>
            </a:pPr>
            <a:r>
              <a:rPr lang="en-US" sz="1400"/>
              <a:t>5V → qırmızı xətt → enerji gəlir</a:t>
            </a:r>
          </a:p>
          <a:p>
            <a:pPr marL="742950" lvl="1" indent="-285750">
              <a:buFont typeface="Arial" panose="020B0604020202020204" pitchFamily="34" charset="0"/>
              <a:buChar char="•"/>
            </a:pPr>
            <a:r>
              <a:rPr lang="en-US" sz="1400"/>
              <a:t>GND → mavi xətt → enerji qayıdır</a:t>
            </a:r>
          </a:p>
          <a:p>
            <a:pPr marL="742950" lvl="1" indent="-285750">
              <a:buFont typeface="Arial" panose="020B0604020202020204" pitchFamily="34" charset="0"/>
              <a:buChar char="•"/>
            </a:pPr>
            <a:r>
              <a:rPr lang="en-US" sz="1400"/>
              <a:t>Qırmızı + mavi birlikdə → dövrə işləyir</a:t>
            </a:r>
            <a:r>
              <a:rPr lang="az-Latn-AZ" sz="1400"/>
              <a:t>. Enerji qayıtmalıdır ki, dövrə yaransın.</a:t>
            </a:r>
            <a:endParaRPr lang="en-US" sz="1400"/>
          </a:p>
          <a:p>
            <a:pPr marL="742950" lvl="1" indent="-285750">
              <a:buFont typeface="Arial" panose="020B0604020202020204" pitchFamily="34" charset="0"/>
              <a:buChar char="•"/>
            </a:pPr>
            <a:r>
              <a:rPr lang="en-US" sz="1400"/>
              <a:t>Tək biri → heç nə işləmir</a:t>
            </a:r>
            <a:endParaRPr lang="az-Latn-AZ" sz="1400"/>
          </a:p>
          <a:p>
            <a:endParaRPr lang="az-Latn-AZ" sz="1400"/>
          </a:p>
          <a:p>
            <a:endParaRPr lang="ru-RU" sz="1400"/>
          </a:p>
        </p:txBody>
      </p:sp>
    </p:spTree>
    <p:extLst>
      <p:ext uri="{BB962C8B-B14F-4D97-AF65-F5344CB8AC3E}">
        <p14:creationId xmlns:p14="http://schemas.microsoft.com/office/powerpoint/2010/main" val="8643118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187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6324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173904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942413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094160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515074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059893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4217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731696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95315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Ortadakı uzun boşluq nədir? (DIP</a:t>
            </a:r>
            <a:r>
              <a:rPr lang="az-Latn-AZ" sz="1400"/>
              <a:t> - Dual In-line Package</a:t>
            </a:r>
            <a:r>
              <a:rPr lang="en-US" sz="1400"/>
              <a:t> support)</a:t>
            </a:r>
          </a:p>
          <a:p>
            <a:endParaRPr lang="en-US" sz="1400"/>
          </a:p>
          <a:p>
            <a:r>
              <a:rPr lang="en-US" sz="1400"/>
              <a:t>Breadboard-un </a:t>
            </a:r>
            <a:r>
              <a:rPr lang="en-US" sz="1400" b="1"/>
              <a:t>tam ortasında uzun </a:t>
            </a:r>
            <a:r>
              <a:rPr lang="az-Latn-AZ" sz="1400" b="1"/>
              <a:t>olan</a:t>
            </a:r>
            <a:r>
              <a:rPr lang="en-US" sz="1400" b="1"/>
              <a:t> boşluq</a:t>
            </a:r>
            <a:r>
              <a:rPr lang="en-US" sz="1400"/>
              <a:t> </a:t>
            </a:r>
            <a:r>
              <a:rPr lang="az-Latn-AZ" sz="1400"/>
              <a:t>belə adlanır</a:t>
            </a:r>
            <a:r>
              <a:rPr lang="en-US" sz="1400"/>
              <a:t>:</a:t>
            </a:r>
            <a:endParaRPr lang="az-Latn-AZ" sz="1400"/>
          </a:p>
          <a:p>
            <a:pPr marL="742950" lvl="1" indent="-285750">
              <a:buFont typeface="Arial" panose="020B0604020202020204" pitchFamily="34" charset="0"/>
              <a:buChar char="•"/>
            </a:pPr>
            <a:r>
              <a:rPr lang="en-US" sz="1400" b="1"/>
              <a:t>Ravine</a:t>
            </a:r>
          </a:p>
          <a:p>
            <a:pPr marL="742950" lvl="1" indent="-285750">
              <a:buFont typeface="Arial" panose="020B0604020202020204" pitchFamily="34" charset="0"/>
              <a:buChar char="•"/>
            </a:pPr>
            <a:r>
              <a:rPr lang="en-US" sz="1400" b="1"/>
              <a:t>Crevasse</a:t>
            </a:r>
          </a:p>
          <a:p>
            <a:pPr marL="742950" lvl="1" indent="-285750">
              <a:buFont typeface="Arial" panose="020B0604020202020204" pitchFamily="34" charset="0"/>
              <a:buChar char="•"/>
            </a:pPr>
            <a:r>
              <a:rPr lang="en-US" sz="1400" b="1"/>
              <a:t>DIP support</a:t>
            </a:r>
          </a:p>
          <a:p>
            <a:pPr marL="742950" lvl="1" indent="-285750">
              <a:buFont typeface="Arial" panose="020B0604020202020204" pitchFamily="34" charset="0"/>
              <a:buChar char="•"/>
            </a:pPr>
            <a:r>
              <a:rPr lang="en-US" sz="1400" b="1"/>
              <a:t>bəzən sadəcə </a:t>
            </a:r>
            <a:r>
              <a:rPr lang="en-US" sz="1400"/>
              <a:t>center gap</a:t>
            </a:r>
            <a:endParaRPr lang="az-Latn-AZ" sz="1400"/>
          </a:p>
          <a:p>
            <a:endParaRPr lang="en-US" sz="1400"/>
          </a:p>
          <a:p>
            <a:r>
              <a:rPr lang="en-US" sz="1400"/>
              <a:t>Əsas vəzifəsi:</a:t>
            </a:r>
            <a:endParaRPr lang="az-Latn-AZ" sz="1400"/>
          </a:p>
          <a:p>
            <a:pPr marL="742950" lvl="1" indent="-285750">
              <a:buFont typeface="Arial" panose="020B0604020202020204" pitchFamily="34" charset="0"/>
              <a:buChar char="•"/>
            </a:pPr>
            <a:r>
              <a:rPr lang="en-US" sz="1400"/>
              <a:t>Sol tərəfi sağ tərəfdən ayırmaq</a:t>
            </a:r>
            <a:r>
              <a:rPr lang="az-Latn-AZ" sz="1400"/>
              <a:t>dır</a:t>
            </a:r>
            <a:endParaRPr lang="en-US" sz="1400"/>
          </a:p>
          <a:p>
            <a:endParaRPr lang="en-US" sz="1400"/>
          </a:p>
          <a:p>
            <a:r>
              <a:rPr lang="en-US" sz="1400"/>
              <a:t>Bu boşluq olmasa:</a:t>
            </a:r>
          </a:p>
          <a:p>
            <a:pPr marL="742950" lvl="1" indent="-285750">
              <a:buFont typeface="Arial" panose="020B0604020202020204" pitchFamily="34" charset="0"/>
              <a:buChar char="•"/>
            </a:pPr>
            <a:r>
              <a:rPr lang="en-US" sz="1400"/>
              <a:t>LED</a:t>
            </a:r>
          </a:p>
          <a:p>
            <a:pPr marL="742950" lvl="1" indent="-285750">
              <a:buFont typeface="Arial" panose="020B0604020202020204" pitchFamily="34" charset="0"/>
              <a:buChar char="•"/>
            </a:pPr>
            <a:r>
              <a:rPr lang="en-US" sz="1400"/>
              <a:t>çip</a:t>
            </a:r>
          </a:p>
          <a:p>
            <a:pPr marL="742950" lvl="1" indent="-285750">
              <a:buFont typeface="Arial" panose="020B0604020202020204" pitchFamily="34" charset="0"/>
              <a:buChar char="•"/>
            </a:pPr>
            <a:r>
              <a:rPr lang="en-US" sz="1400"/>
              <a:t>tranzistor</a:t>
            </a:r>
          </a:p>
          <a:p>
            <a:pPr marL="742950" lvl="1" indent="-285750">
              <a:buFont typeface="Arial" panose="020B0604020202020204" pitchFamily="34" charset="0"/>
              <a:buChar char="•"/>
            </a:pPr>
            <a:r>
              <a:rPr lang="en-US" sz="1400"/>
              <a:t>hamısı öz ayaqları ilə bir-birinə toxunardı</a:t>
            </a:r>
            <a:r>
              <a:rPr lang="az-Latn-AZ" sz="1400"/>
              <a:t> və qısa qapanma baş verərdi.</a:t>
            </a:r>
          </a:p>
          <a:p>
            <a:endParaRPr lang="az-Latn-AZ" sz="1400"/>
          </a:p>
          <a:p>
            <a:endParaRPr lang="ru-RU" sz="1400"/>
          </a:p>
        </p:txBody>
      </p:sp>
      <p:pic>
        <p:nvPicPr>
          <p:cNvPr id="3" name="Picture 2">
            <a:extLst>
              <a:ext uri="{FF2B5EF4-FFF2-40B4-BE49-F238E27FC236}">
                <a16:creationId xmlns:a16="http://schemas.microsoft.com/office/drawing/2014/main" id="{293C8C49-4B5D-DF36-B842-DB0BDB004E27}"/>
              </a:ext>
            </a:extLst>
          </p:cNvPr>
          <p:cNvPicPr>
            <a:picLocks noChangeAspect="1"/>
          </p:cNvPicPr>
          <p:nvPr/>
        </p:nvPicPr>
        <p:blipFill>
          <a:blip r:embed="rId2"/>
          <a:srcRect l="8499" r="9517"/>
          <a:stretch/>
        </p:blipFill>
        <p:spPr>
          <a:xfrm>
            <a:off x="6729918" y="0"/>
            <a:ext cx="5460460" cy="3962743"/>
          </a:xfrm>
          <a:prstGeom prst="rect">
            <a:avLst/>
          </a:prstGeom>
        </p:spPr>
      </p:pic>
    </p:spTree>
    <p:extLst>
      <p:ext uri="{BB962C8B-B14F-4D97-AF65-F5344CB8AC3E}">
        <p14:creationId xmlns:p14="http://schemas.microsoft.com/office/powerpoint/2010/main" val="27740510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24047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60485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78949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770602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17096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120668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0925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27914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832947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33413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b="1"/>
              <a:t>ABCDE</a:t>
            </a:r>
            <a:r>
              <a:rPr lang="en-US" sz="1400"/>
              <a:t> və </a:t>
            </a:r>
            <a:r>
              <a:rPr lang="en-US" sz="1400" b="1"/>
              <a:t>FGHİJ</a:t>
            </a:r>
            <a:r>
              <a:rPr lang="en-US" sz="1400"/>
              <a:t> nə deməkdir?</a:t>
            </a:r>
            <a:endParaRPr lang="az-Latn-AZ" sz="1400"/>
          </a:p>
          <a:p>
            <a:endParaRPr lang="en-US" sz="1400"/>
          </a:p>
          <a:p>
            <a:r>
              <a:rPr lang="en-US" sz="1400"/>
              <a:t>Breadboard-un ortasında hər sətir belə bölünüb:</a:t>
            </a:r>
            <a:endParaRPr lang="az-Latn-AZ" sz="1400"/>
          </a:p>
          <a:p>
            <a:endParaRPr lang="az-Latn-AZ" sz="1400"/>
          </a:p>
          <a:p>
            <a:r>
              <a:rPr lang="en-US" sz="1400"/>
              <a:t>Çox vacib qayda:</a:t>
            </a:r>
          </a:p>
          <a:p>
            <a:pPr marL="742950" lvl="1" indent="-285750">
              <a:buFont typeface="Arial" panose="020B0604020202020204" pitchFamily="34" charset="0"/>
              <a:buChar char="•"/>
            </a:pPr>
            <a:r>
              <a:rPr lang="en-US" sz="1400"/>
              <a:t>A-B-C-D-E → bir-birinə BAĞLIDIR</a:t>
            </a:r>
          </a:p>
          <a:p>
            <a:pPr marL="742950" lvl="1" indent="-285750">
              <a:buFont typeface="Arial" panose="020B0604020202020204" pitchFamily="34" charset="0"/>
              <a:buChar char="•"/>
            </a:pPr>
            <a:r>
              <a:rPr lang="en-US" sz="1400"/>
              <a:t>F-G-H-I-J → bir-birinə BAĞLIDIR</a:t>
            </a:r>
          </a:p>
          <a:p>
            <a:pPr marL="742950" lvl="1" indent="-285750">
              <a:buFont typeface="Arial" panose="020B0604020202020204" pitchFamily="34" charset="0"/>
              <a:buChar char="•"/>
            </a:pPr>
            <a:r>
              <a:rPr lang="en-US" sz="1400"/>
              <a:t>E ilə F arasında → BAĞLANTI YOXDUR</a:t>
            </a:r>
          </a:p>
          <a:p>
            <a:endParaRPr lang="en-US" sz="1400"/>
          </a:p>
          <a:p>
            <a:r>
              <a:rPr lang="en-US" sz="1400"/>
              <a:t>Ortadakı boşluq buna görə var.</a:t>
            </a:r>
            <a:endParaRPr lang="az-Latn-AZ" sz="1400"/>
          </a:p>
          <a:p>
            <a:endParaRPr lang="az-Latn-AZ" sz="1400"/>
          </a:p>
          <a:p>
            <a:endParaRPr lang="az-Latn-AZ" sz="1400"/>
          </a:p>
          <a:p>
            <a:endParaRPr lang="az-Latn-AZ" sz="1400"/>
          </a:p>
          <a:p>
            <a:endParaRPr lang="az-Latn-AZ" sz="1400"/>
          </a:p>
          <a:p>
            <a:endParaRPr lang="az-Latn-AZ" sz="1400"/>
          </a:p>
          <a:p>
            <a:r>
              <a:rPr lang="en-US" sz="1400"/>
              <a:t>Əgər məsələn LED “Tam sol” yaxud “tam sağ” tərəfdə olsa nə baş verir?</a:t>
            </a:r>
          </a:p>
          <a:p>
            <a:endParaRPr lang="en-US" sz="1400"/>
          </a:p>
          <a:p>
            <a:r>
              <a:rPr lang="en-US" sz="1400"/>
              <a:t>LED-i tam sol tərəfdə taxsaq (A və C məsələn)</a:t>
            </a:r>
          </a:p>
          <a:p>
            <a:pPr marL="742950" lvl="1" indent="-285750">
              <a:buFont typeface="Arial" panose="020B0604020202020204" pitchFamily="34" charset="0"/>
              <a:buChar char="•"/>
            </a:pPr>
            <a:r>
              <a:rPr lang="en-US" sz="1400"/>
              <a:t>bir ayağı A10</a:t>
            </a:r>
          </a:p>
          <a:p>
            <a:pPr marL="742950" lvl="1" indent="-285750">
              <a:buFont typeface="Arial" panose="020B0604020202020204" pitchFamily="34" charset="0"/>
              <a:buChar char="•"/>
            </a:pPr>
            <a:r>
              <a:rPr lang="en-US" sz="1400"/>
              <a:t>o biri ayağı C10</a:t>
            </a:r>
          </a:p>
          <a:p>
            <a:r>
              <a:rPr lang="en-US" sz="1400"/>
              <a:t>olarsa və bunlar A-B-C-D-E qrupundadırsa, LED-in iki ayağı birbaşa birləşir.</a:t>
            </a:r>
          </a:p>
          <a:p>
            <a:endParaRPr lang="az-Latn-AZ" sz="1400"/>
          </a:p>
          <a:p>
            <a:endParaRPr lang="en-US" sz="1400"/>
          </a:p>
          <a:p>
            <a:r>
              <a:rPr lang="en-US" sz="1400"/>
              <a:t>Nəticədə isə:</a:t>
            </a:r>
          </a:p>
          <a:p>
            <a:pPr marL="742950" lvl="1" indent="-285750">
              <a:buFont typeface="Arial" panose="020B0604020202020204" pitchFamily="34" charset="0"/>
              <a:buChar char="•"/>
            </a:pPr>
            <a:r>
              <a:rPr lang="en-US" sz="1400"/>
              <a:t>cərəyan LED-in içindən keçmir</a:t>
            </a:r>
          </a:p>
          <a:p>
            <a:pPr marL="742950" lvl="1" indent="-285750">
              <a:buFont typeface="Arial" panose="020B0604020202020204" pitchFamily="34" charset="0"/>
              <a:buChar char="•"/>
            </a:pPr>
            <a:r>
              <a:rPr lang="en-US" sz="1400"/>
              <a:t>LED yanmır</a:t>
            </a:r>
          </a:p>
          <a:p>
            <a:endParaRPr lang="en-US" sz="1400"/>
          </a:p>
          <a:p>
            <a:r>
              <a:rPr lang="en-US" sz="1400"/>
              <a:t>Bu səhv qoş</a:t>
            </a:r>
            <a:r>
              <a:rPr lang="az-Latn-AZ" sz="1400"/>
              <a:t>ul</a:t>
            </a:r>
            <a:r>
              <a:rPr lang="en-US" sz="1400"/>
              <a:t>madır.</a:t>
            </a:r>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5809652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0448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947794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374428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519281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433716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69394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935785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036331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71509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8493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555641"/>
          </a:xfrm>
          <a:prstGeom prst="rect">
            <a:avLst/>
          </a:prstGeom>
          <a:noFill/>
        </p:spPr>
        <p:txBody>
          <a:bodyPr wrap="square">
            <a:spAutoFit/>
          </a:bodyPr>
          <a:lstStyle/>
          <a:p>
            <a:r>
              <a:rPr lang="en-US" sz="1400"/>
              <a:t>Arduino nə üçün yaradılıb?</a:t>
            </a:r>
          </a:p>
          <a:p>
            <a:endParaRPr lang="en-US" sz="1400"/>
          </a:p>
          <a:p>
            <a:r>
              <a:rPr lang="en-US" sz="1400"/>
              <a:t>Arduino:</a:t>
            </a:r>
          </a:p>
          <a:p>
            <a:pPr marL="742950" lvl="1" indent="-285750">
              <a:lnSpc>
                <a:spcPct val="150000"/>
              </a:lnSpc>
              <a:buFont typeface="Arial" panose="020B0604020202020204" pitchFamily="34" charset="0"/>
              <a:buChar char="•"/>
            </a:pPr>
            <a:r>
              <a:rPr lang="en-US" sz="1400"/>
              <a:t>elektronikanı hamı üçün əlçatan etmək,</a:t>
            </a:r>
          </a:p>
          <a:p>
            <a:pPr marL="742950" lvl="1" indent="-285750">
              <a:lnSpc>
                <a:spcPct val="150000"/>
              </a:lnSpc>
              <a:buFont typeface="Arial" panose="020B0604020202020204" pitchFamily="34" charset="0"/>
              <a:buChar char="•"/>
            </a:pPr>
            <a:r>
              <a:rPr lang="en-US" sz="1400"/>
              <a:t>proqramlaşdırmanı fiziki dünyaya bağlamaq,</a:t>
            </a:r>
          </a:p>
          <a:p>
            <a:pPr marL="742950" lvl="1" indent="-285750">
              <a:lnSpc>
                <a:spcPct val="150000"/>
              </a:lnSpc>
              <a:buFont typeface="Arial" panose="020B0604020202020204" pitchFamily="34" charset="0"/>
              <a:buChar char="•"/>
            </a:pPr>
            <a:r>
              <a:rPr lang="en-US" sz="1400"/>
              <a:t>“fikrim var, amma necə edim?” deyən insanlara yol açmaq üçün yaradılıb.</a:t>
            </a:r>
          </a:p>
          <a:p>
            <a:endParaRPr lang="en-US" sz="1400"/>
          </a:p>
          <a:p>
            <a:r>
              <a:rPr lang="en-US" sz="1400"/>
              <a:t>Ona görə də:</a:t>
            </a:r>
          </a:p>
          <a:p>
            <a:pPr marL="742950" lvl="1" indent="-285750">
              <a:lnSpc>
                <a:spcPct val="150000"/>
              </a:lnSpc>
              <a:buFont typeface="Arial" panose="020B0604020202020204" pitchFamily="34" charset="0"/>
              <a:buChar char="•"/>
            </a:pPr>
            <a:r>
              <a:rPr lang="en-US" sz="1400"/>
              <a:t>sadədir</a:t>
            </a:r>
          </a:p>
          <a:p>
            <a:pPr marL="742950" lvl="1" indent="-285750">
              <a:lnSpc>
                <a:spcPct val="150000"/>
              </a:lnSpc>
              <a:buFont typeface="Arial" panose="020B0604020202020204" pitchFamily="34" charset="0"/>
              <a:buChar char="•"/>
            </a:pPr>
            <a:r>
              <a:rPr lang="en-US" sz="1400"/>
              <a:t>ucuzdur</a:t>
            </a:r>
          </a:p>
          <a:p>
            <a:pPr marL="742950" lvl="1" indent="-285750">
              <a:lnSpc>
                <a:spcPct val="150000"/>
              </a:lnSpc>
              <a:buFont typeface="Arial" panose="020B0604020202020204" pitchFamily="34" charset="0"/>
              <a:buChar char="•"/>
            </a:pPr>
            <a:r>
              <a:rPr lang="en-US" sz="1400"/>
              <a:t>öyrənməsi rahatdır</a:t>
            </a:r>
          </a:p>
          <a:p>
            <a:pPr marL="742950" lvl="1" indent="-285750">
              <a:lnSpc>
                <a:spcPct val="150000"/>
              </a:lnSpc>
              <a:buFont typeface="Arial" panose="020B0604020202020204" pitchFamily="34" charset="0"/>
              <a:buChar char="•"/>
            </a:pPr>
            <a:r>
              <a:rPr lang="en-US" sz="1400"/>
              <a:t>səhv etməkdən qorxutmur</a:t>
            </a:r>
            <a:endParaRPr lang="az-Latn-AZ" sz="1400"/>
          </a:p>
          <a:p>
            <a:endParaRPr lang="az-Latn-AZ" sz="1400"/>
          </a:p>
          <a:p>
            <a:endParaRPr lang="az-Latn-AZ" sz="1400"/>
          </a:p>
          <a:p>
            <a:r>
              <a:rPr lang="en-US" sz="1400"/>
              <a:t>Arduino:</a:t>
            </a:r>
          </a:p>
          <a:p>
            <a:pPr marL="742950" lvl="1" indent="-285750">
              <a:lnSpc>
                <a:spcPct val="150000"/>
              </a:lnSpc>
              <a:buFont typeface="Arial" panose="020B0604020202020204" pitchFamily="34" charset="0"/>
              <a:buChar char="•"/>
            </a:pPr>
            <a:r>
              <a:rPr lang="en-US" sz="1400"/>
              <a:t>tələbələr</a:t>
            </a:r>
          </a:p>
          <a:p>
            <a:pPr marL="742950" lvl="1" indent="-285750">
              <a:lnSpc>
                <a:spcPct val="150000"/>
              </a:lnSpc>
              <a:buFont typeface="Arial" panose="020B0604020202020204" pitchFamily="34" charset="0"/>
              <a:buChar char="•"/>
            </a:pPr>
            <a:r>
              <a:rPr lang="en-US" sz="1400"/>
              <a:t>müəllimlər</a:t>
            </a:r>
          </a:p>
          <a:p>
            <a:pPr marL="742950" lvl="1" indent="-285750">
              <a:lnSpc>
                <a:spcPct val="150000"/>
              </a:lnSpc>
              <a:buFont typeface="Arial" panose="020B0604020202020204" pitchFamily="34" charset="0"/>
              <a:buChar char="•"/>
            </a:pPr>
            <a:r>
              <a:rPr lang="en-US" sz="1400"/>
              <a:t>hobbi ilə məşğul olanlar</a:t>
            </a:r>
          </a:p>
          <a:p>
            <a:pPr marL="742950" lvl="1" indent="-285750">
              <a:lnSpc>
                <a:spcPct val="150000"/>
              </a:lnSpc>
              <a:buFont typeface="Arial" panose="020B0604020202020204" pitchFamily="34" charset="0"/>
              <a:buChar char="•"/>
            </a:pPr>
            <a:r>
              <a:rPr lang="en-US" sz="1400"/>
              <a:t>robototexnika öyrənənlər</a:t>
            </a:r>
          </a:p>
          <a:p>
            <a:pPr marL="742950" lvl="1" indent="-285750">
              <a:lnSpc>
                <a:spcPct val="150000"/>
              </a:lnSpc>
              <a:buFont typeface="Arial" panose="020B0604020202020204" pitchFamily="34" charset="0"/>
              <a:buChar char="•"/>
            </a:pPr>
            <a:r>
              <a:rPr lang="en-US" sz="1400"/>
              <a:t>avtomatika ilə maraqlananlar</a:t>
            </a:r>
          </a:p>
          <a:p>
            <a:pPr marL="742950" lvl="1" indent="-285750">
              <a:lnSpc>
                <a:spcPct val="150000"/>
              </a:lnSpc>
              <a:buFont typeface="Arial" panose="020B0604020202020204" pitchFamily="34" charset="0"/>
              <a:buChar char="•"/>
            </a:pPr>
            <a:r>
              <a:rPr lang="en-US" sz="1400"/>
              <a:t>“özüm nəsə düzəltmək istəyirəm” deyən hər kəs üçündür</a:t>
            </a:r>
          </a:p>
          <a:p>
            <a:pPr marL="742950" lvl="1" indent="-285750">
              <a:lnSpc>
                <a:spcPct val="150000"/>
              </a:lnSpc>
              <a:buFont typeface="Arial" panose="020B0604020202020204" pitchFamily="34" charset="0"/>
              <a:buChar char="•"/>
            </a:pPr>
            <a:r>
              <a:rPr lang="en-US" sz="1400"/>
              <a:t>Peşəkar olmaq məcburi deyil, maraqlı olmaq kifayətdir.</a:t>
            </a:r>
            <a:endParaRPr lang="az-Latn-AZ" sz="1400"/>
          </a:p>
          <a:p>
            <a:endParaRPr lang="ru-RU" sz="1400"/>
          </a:p>
        </p:txBody>
      </p:sp>
    </p:spTree>
    <p:extLst>
      <p:ext uri="{BB962C8B-B14F-4D97-AF65-F5344CB8AC3E}">
        <p14:creationId xmlns:p14="http://schemas.microsoft.com/office/powerpoint/2010/main" val="3960142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340197"/>
          </a:xfrm>
          <a:prstGeom prst="rect">
            <a:avLst/>
          </a:prstGeom>
          <a:noFill/>
        </p:spPr>
        <p:txBody>
          <a:bodyPr wrap="square">
            <a:spAutoFit/>
          </a:bodyPr>
          <a:lstStyle/>
          <a:p>
            <a:r>
              <a:rPr lang="az-Latn-AZ" sz="1400"/>
              <a:t>Bəs bir ayaq A5 digər ayaq C10 olarsa ?</a:t>
            </a:r>
          </a:p>
          <a:p>
            <a:endParaRPr lang="az-Latn-AZ" sz="1400"/>
          </a:p>
          <a:p>
            <a:r>
              <a:rPr lang="en-US" sz="1400"/>
              <a:t>Qısa cavab: yenə də səhvdir, LED yanmaz.</a:t>
            </a:r>
            <a:endParaRPr lang="az-Latn-AZ" sz="1400"/>
          </a:p>
          <a:p>
            <a:endParaRPr lang="az-Latn-AZ" sz="1400"/>
          </a:p>
          <a:p>
            <a:r>
              <a:rPr lang="az-Latn-AZ" sz="1400"/>
              <a:t>Halbuki, Breadboard-da eyni nömrəli sütunda olan A-B-C-D-E </a:t>
            </a:r>
            <a:br>
              <a:rPr lang="az-Latn-AZ" sz="1400"/>
            </a:br>
            <a:r>
              <a:rPr lang="az-Latn-AZ" sz="1400"/>
              <a:t>dəlikləri bir-birinə bağlıdır.</a:t>
            </a:r>
          </a:p>
          <a:p>
            <a:endParaRPr lang="az-Latn-AZ" sz="1400"/>
          </a:p>
          <a:p>
            <a:pPr marL="742950" lvl="1" indent="-285750">
              <a:lnSpc>
                <a:spcPct val="150000"/>
              </a:lnSpc>
              <a:buFont typeface="Arial" panose="020B0604020202020204" pitchFamily="34" charset="0"/>
              <a:buChar char="•"/>
            </a:pPr>
            <a:r>
              <a:rPr lang="az-Latn-AZ" sz="1400"/>
              <a:t>A5, B5, C5, D5, E5 → hamısı eyni xətdir</a:t>
            </a:r>
          </a:p>
          <a:p>
            <a:pPr marL="742950" lvl="1" indent="-285750">
              <a:lnSpc>
                <a:spcPct val="150000"/>
              </a:lnSpc>
              <a:buFont typeface="Arial" panose="020B0604020202020204" pitchFamily="34" charset="0"/>
              <a:buChar char="•"/>
            </a:pPr>
            <a:r>
              <a:rPr lang="az-Latn-AZ" sz="1400"/>
              <a:t>A10, B10, C10, D10, E10 → hamısı başqa bir xətdir</a:t>
            </a:r>
          </a:p>
          <a:p>
            <a:endParaRPr lang="az-Latn-AZ" sz="1400"/>
          </a:p>
          <a:p>
            <a:endParaRPr lang="az-Latn-AZ" sz="1400"/>
          </a:p>
          <a:p>
            <a:r>
              <a:rPr lang="en-US" sz="1400"/>
              <a:t>İndi nümunəni analiz edək. LED ayaqları haradadır?</a:t>
            </a:r>
            <a:endParaRPr lang="az-Latn-AZ" sz="1400"/>
          </a:p>
          <a:p>
            <a:pPr marL="742950" lvl="1" indent="-285750">
              <a:lnSpc>
                <a:spcPct val="150000"/>
              </a:lnSpc>
              <a:buFont typeface="Arial" panose="020B0604020202020204" pitchFamily="34" charset="0"/>
              <a:buChar char="•"/>
            </a:pPr>
            <a:r>
              <a:rPr lang="es-ES" sz="1400"/>
              <a:t>Ayaq 1 → A5</a:t>
            </a:r>
          </a:p>
          <a:p>
            <a:pPr marL="742950" lvl="1" indent="-285750">
              <a:lnSpc>
                <a:spcPct val="150000"/>
              </a:lnSpc>
              <a:buFont typeface="Arial" panose="020B0604020202020204" pitchFamily="34" charset="0"/>
              <a:buChar char="•"/>
            </a:pPr>
            <a:r>
              <a:rPr lang="es-ES" sz="1400"/>
              <a:t>Ayaq 2 → C10</a:t>
            </a:r>
            <a:endParaRPr lang="az-Latn-AZ" sz="1400"/>
          </a:p>
          <a:p>
            <a:endParaRPr lang="az-Latn-AZ" sz="1400"/>
          </a:p>
          <a:p>
            <a:r>
              <a:rPr lang="en-US" sz="1400"/>
              <a:t>Bunlar: fərqli xətlərdir (5 və 10)</a:t>
            </a:r>
            <a:r>
              <a:rPr lang="az-Latn-AZ" sz="1400"/>
              <a:t>. Deməli birbaşa qısaqapanma YOXDUR (bu artıq yaxşı xəbərdir). Bəs onda niyə yenə işləmir?</a:t>
            </a:r>
          </a:p>
          <a:p>
            <a:pPr marL="742950" lvl="1" indent="-285750">
              <a:lnSpc>
                <a:spcPct val="150000"/>
              </a:lnSpc>
              <a:buFont typeface="Arial" panose="020B0604020202020204" pitchFamily="34" charset="0"/>
              <a:buChar char="•"/>
            </a:pPr>
            <a:r>
              <a:rPr lang="az-Latn-AZ" sz="1400"/>
              <a:t>Çünki, hər iki ayaq eyni tərəfdədir (ABCDE)</a:t>
            </a:r>
          </a:p>
          <a:p>
            <a:pPr marL="742950" lvl="1" indent="-285750">
              <a:buFont typeface="Arial" panose="020B0604020202020204" pitchFamily="34" charset="0"/>
              <a:buChar char="•"/>
            </a:pPr>
            <a:r>
              <a:rPr lang="en-US" sz="1400"/>
              <a:t>Amma:</a:t>
            </a:r>
          </a:p>
          <a:p>
            <a:pPr marL="1200150" lvl="2" indent="-285750">
              <a:lnSpc>
                <a:spcPct val="150000"/>
              </a:lnSpc>
              <a:buFont typeface="Wingdings" panose="05000000000000000000" pitchFamily="2" charset="2"/>
              <a:buChar char="§"/>
            </a:pPr>
            <a:r>
              <a:rPr lang="en-US" sz="1400"/>
              <a:t>nə +5V qoşulub</a:t>
            </a:r>
          </a:p>
          <a:p>
            <a:pPr marL="1200150" lvl="2" indent="-285750">
              <a:lnSpc>
                <a:spcPct val="150000"/>
              </a:lnSpc>
              <a:buFont typeface="Wingdings" panose="05000000000000000000" pitchFamily="2" charset="2"/>
              <a:buChar char="§"/>
            </a:pPr>
            <a:r>
              <a:rPr lang="en-US" sz="1400"/>
              <a:t>nə GND qoşulub</a:t>
            </a:r>
          </a:p>
          <a:p>
            <a:pPr marL="1200150" lvl="2" indent="-285750">
              <a:lnSpc>
                <a:spcPct val="150000"/>
              </a:lnSpc>
              <a:buFont typeface="Wingdings" panose="05000000000000000000" pitchFamily="2" charset="2"/>
              <a:buChar char="§"/>
            </a:pPr>
            <a:r>
              <a:rPr lang="en-US" sz="1400"/>
              <a:t>nə də LED-in ayaqları arasında düzgün enerji axını var</a:t>
            </a:r>
            <a:endParaRPr lang="az-Latn-AZ" sz="1400"/>
          </a:p>
          <a:p>
            <a:endParaRPr lang="az-Latn-AZ" sz="1400"/>
          </a:p>
          <a:p>
            <a:r>
              <a:rPr lang="en-US" sz="1400"/>
              <a:t>LED-in ayaqları sadəcə: “iki ayrı, amma enerjisiz nöqtədə” dayanır</a:t>
            </a:r>
            <a:r>
              <a:rPr lang="az-Latn-AZ" sz="1400"/>
              <a:t>.</a:t>
            </a:r>
          </a:p>
          <a:p>
            <a:r>
              <a:rPr lang="en-US" sz="1400"/>
              <a:t>LED-in yanması üçün bu zəncir tam olmalıdır:</a:t>
            </a:r>
            <a:r>
              <a:rPr lang="az-Latn-AZ" sz="1400"/>
              <a:t> +5V → LED → GND</a:t>
            </a:r>
          </a:p>
          <a:p>
            <a:endParaRPr lang="ru-RU" sz="1400"/>
          </a:p>
        </p:txBody>
      </p:sp>
      <p:pic>
        <p:nvPicPr>
          <p:cNvPr id="2" name="Picture 1">
            <a:extLst>
              <a:ext uri="{FF2B5EF4-FFF2-40B4-BE49-F238E27FC236}">
                <a16:creationId xmlns:a16="http://schemas.microsoft.com/office/drawing/2014/main" id="{9FB2FB72-0F74-109B-7CFB-2814A391E81D}"/>
              </a:ext>
            </a:extLst>
          </p:cNvPr>
          <p:cNvPicPr>
            <a:picLocks noChangeAspect="1"/>
          </p:cNvPicPr>
          <p:nvPr/>
        </p:nvPicPr>
        <p:blipFill>
          <a:blip r:embed="rId2"/>
          <a:stretch>
            <a:fillRect/>
          </a:stretch>
        </p:blipFill>
        <p:spPr>
          <a:xfrm>
            <a:off x="5437762" y="0"/>
            <a:ext cx="6754238" cy="2594221"/>
          </a:xfrm>
          <a:prstGeom prst="rect">
            <a:avLst/>
          </a:prstGeom>
        </p:spPr>
      </p:pic>
    </p:spTree>
    <p:extLst>
      <p:ext uri="{BB962C8B-B14F-4D97-AF65-F5344CB8AC3E}">
        <p14:creationId xmlns:p14="http://schemas.microsoft.com/office/powerpoint/2010/main" val="239268945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88208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31947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03447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87757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70722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16372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048685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889326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62592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64632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“Bəs nə vaxt işləyərdi?”</a:t>
            </a:r>
            <a:endParaRPr lang="az-Latn-AZ" sz="1400"/>
          </a:p>
          <a:p>
            <a:endParaRPr lang="az-Latn-AZ" sz="1400"/>
          </a:p>
          <a:p>
            <a:r>
              <a:rPr lang="en-US" sz="1400"/>
              <a:t>Əgər belə </a:t>
            </a:r>
            <a:r>
              <a:rPr lang="az-Latn-AZ" sz="1400"/>
              <a:t>olsaydı</a:t>
            </a:r>
            <a:r>
              <a:rPr lang="en-US" sz="1400"/>
              <a:t>:</a:t>
            </a:r>
          </a:p>
          <a:p>
            <a:pPr marL="742950" lvl="1" indent="-285750">
              <a:lnSpc>
                <a:spcPct val="150000"/>
              </a:lnSpc>
              <a:buFont typeface="Arial" panose="020B0604020202020204" pitchFamily="34" charset="0"/>
              <a:buChar char="•"/>
            </a:pPr>
            <a:r>
              <a:rPr lang="en-US" sz="1400"/>
              <a:t>A5 → qırmızı xəttdən +5V verilsə</a:t>
            </a:r>
          </a:p>
          <a:p>
            <a:pPr marL="742950" lvl="1" indent="-285750">
              <a:lnSpc>
                <a:spcPct val="150000"/>
              </a:lnSpc>
              <a:buFont typeface="Arial" panose="020B0604020202020204" pitchFamily="34" charset="0"/>
              <a:buChar char="•"/>
            </a:pPr>
            <a:r>
              <a:rPr lang="en-US" sz="1400"/>
              <a:t>C10 → rezistorla mavi xəttə (GND) bağlansaydı</a:t>
            </a:r>
            <a:endParaRPr lang="az-Latn-AZ" sz="1400"/>
          </a:p>
          <a:p>
            <a:endParaRPr lang="az-Latn-AZ" sz="1400"/>
          </a:p>
          <a:p>
            <a:r>
              <a:rPr lang="az-Latn-AZ" sz="1400"/>
              <a:t>Bunlar haqqında növbəti dərslərdə keçəcəyik.</a:t>
            </a:r>
          </a:p>
          <a:p>
            <a:endParaRPr lang="az-Latn-AZ" sz="1400"/>
          </a:p>
          <a:p>
            <a:endParaRPr lang="az-Latn-AZ" sz="1400"/>
          </a:p>
          <a:p>
            <a:r>
              <a:rPr lang="az-Latn-AZ" sz="1400"/>
              <a:t>P</a:t>
            </a:r>
            <a:r>
              <a:rPr lang="en-US" sz="1400"/>
              <a:t>roblem</a:t>
            </a:r>
            <a:r>
              <a:rPr lang="az-Latn-AZ" sz="1400"/>
              <a:t>,</a:t>
            </a:r>
            <a:r>
              <a:rPr lang="en-US" sz="1400"/>
              <a:t> </a:t>
            </a:r>
            <a:r>
              <a:rPr lang="az-Latn-AZ" sz="1400"/>
              <a:t>qoşulmaların </a:t>
            </a:r>
            <a:r>
              <a:rPr lang="en-US" sz="1400"/>
              <a:t>tam sol tərəfdə olma</a:t>
            </a:r>
            <a:r>
              <a:rPr lang="az-Latn-AZ" sz="1400"/>
              <a:t>ğında</a:t>
            </a:r>
            <a:r>
              <a:rPr lang="en-US" sz="1400"/>
              <a:t> yox enerji yolunun </a:t>
            </a:r>
            <a:br>
              <a:rPr lang="az-Latn-AZ" sz="1400"/>
            </a:br>
            <a:r>
              <a:rPr lang="en-US" sz="1400"/>
              <a:t>olmamasındadır</a:t>
            </a:r>
            <a:r>
              <a:rPr lang="az-Latn-AZ" sz="1400"/>
              <a:t>.</a:t>
            </a:r>
          </a:p>
          <a:p>
            <a:endParaRPr lang="az-Latn-AZ" sz="1400"/>
          </a:p>
          <a:p>
            <a:pPr marL="285750" indent="-285750">
              <a:lnSpc>
                <a:spcPct val="150000"/>
              </a:lnSpc>
              <a:buFont typeface="Arial" panose="020B0604020202020204" pitchFamily="34" charset="0"/>
              <a:buChar char="•"/>
            </a:pPr>
            <a:r>
              <a:rPr lang="az-Latn-AZ" sz="1400"/>
              <a:t>Səhv düşüncə odur ki, “LED mütləq boşluğun iki tərəfində olmalıdır”</a:t>
            </a:r>
          </a:p>
          <a:p>
            <a:pPr marL="285750" indent="-285750">
              <a:lnSpc>
                <a:spcPct val="150000"/>
              </a:lnSpc>
              <a:buFont typeface="Arial" panose="020B0604020202020204" pitchFamily="34" charset="0"/>
              <a:buChar char="•"/>
            </a:pPr>
            <a:r>
              <a:rPr lang="az-Latn-AZ" sz="1400"/>
              <a:t>Düzgün düşüncə odur ki, LED-in ayaqları elektrikcə ayrı xətlərdə olmalıdır və </a:t>
            </a:r>
            <a:r>
              <a:rPr lang="az-Latn-AZ" sz="1400" b="1"/>
              <a:t>+</a:t>
            </a:r>
            <a:r>
              <a:rPr lang="az-Latn-AZ" sz="1400"/>
              <a:t> ilə </a:t>
            </a:r>
            <a:r>
              <a:rPr lang="az-Latn-AZ" sz="1400" b="1"/>
              <a:t>–</a:t>
            </a:r>
            <a:r>
              <a:rPr lang="az-Latn-AZ" sz="1400"/>
              <a:t> arasında yol olmalıdır</a:t>
            </a:r>
          </a:p>
          <a:p>
            <a:endParaRPr lang="az-Latn-AZ" sz="1400"/>
          </a:p>
          <a:p>
            <a:r>
              <a:rPr lang="en-US" sz="1400"/>
              <a:t>Boşluq (ravine) sadəcə, ən rahat, ən təhlükəsiz və ən az səhv olan yollardan biridir.</a:t>
            </a:r>
            <a:endParaRPr lang="ru-RU" sz="1400"/>
          </a:p>
        </p:txBody>
      </p:sp>
      <p:pic>
        <p:nvPicPr>
          <p:cNvPr id="2" name="Picture 1">
            <a:extLst>
              <a:ext uri="{FF2B5EF4-FFF2-40B4-BE49-F238E27FC236}">
                <a16:creationId xmlns:a16="http://schemas.microsoft.com/office/drawing/2014/main" id="{F5AE9432-D05D-3C48-DB9E-2882ED3BE70D}"/>
              </a:ext>
            </a:extLst>
          </p:cNvPr>
          <p:cNvPicPr>
            <a:picLocks noChangeAspect="1"/>
          </p:cNvPicPr>
          <p:nvPr/>
        </p:nvPicPr>
        <p:blipFill>
          <a:blip r:embed="rId2"/>
          <a:stretch>
            <a:fillRect/>
          </a:stretch>
        </p:blipFill>
        <p:spPr>
          <a:xfrm>
            <a:off x="5437762" y="0"/>
            <a:ext cx="6754238" cy="2594221"/>
          </a:xfrm>
          <a:prstGeom prst="rect">
            <a:avLst/>
          </a:prstGeom>
        </p:spPr>
      </p:pic>
      <p:pic>
        <p:nvPicPr>
          <p:cNvPr id="4" name="Picture 3">
            <a:extLst>
              <a:ext uri="{FF2B5EF4-FFF2-40B4-BE49-F238E27FC236}">
                <a16:creationId xmlns:a16="http://schemas.microsoft.com/office/drawing/2014/main" id="{F86819A5-7443-6DF7-C1EA-A2AB8DB9E9C6}"/>
              </a:ext>
            </a:extLst>
          </p:cNvPr>
          <p:cNvPicPr>
            <a:picLocks noChangeAspect="1"/>
          </p:cNvPicPr>
          <p:nvPr/>
        </p:nvPicPr>
        <p:blipFill>
          <a:blip r:embed="rId3"/>
          <a:stretch>
            <a:fillRect/>
          </a:stretch>
        </p:blipFill>
        <p:spPr>
          <a:xfrm>
            <a:off x="1" y="4116630"/>
            <a:ext cx="4114800" cy="2741369"/>
          </a:xfrm>
          <a:prstGeom prst="rect">
            <a:avLst/>
          </a:prstGeom>
        </p:spPr>
      </p:pic>
    </p:spTree>
    <p:extLst>
      <p:ext uri="{BB962C8B-B14F-4D97-AF65-F5344CB8AC3E}">
        <p14:creationId xmlns:p14="http://schemas.microsoft.com/office/powerpoint/2010/main" val="29203298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194379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61812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744098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682953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063948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28040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888060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027451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09177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3372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047536"/>
          </a:xfrm>
          <a:prstGeom prst="rect">
            <a:avLst/>
          </a:prstGeom>
          <a:noFill/>
        </p:spPr>
        <p:txBody>
          <a:bodyPr wrap="square">
            <a:spAutoFit/>
          </a:bodyPr>
          <a:lstStyle/>
          <a:p>
            <a:r>
              <a:rPr lang="en-US" sz="1400"/>
              <a:t>breadboard-da </a:t>
            </a:r>
            <a:r>
              <a:rPr lang="en-US" sz="1400" b="1"/>
              <a:t>ən çox çaşdıran hissə məhz power rail-lərdir</a:t>
            </a:r>
            <a:r>
              <a:rPr lang="az-Latn-AZ" sz="1400" b="1"/>
              <a:t>.</a:t>
            </a:r>
            <a:br>
              <a:rPr lang="az-Latn-AZ" sz="1400" b="1"/>
            </a:br>
            <a:br>
              <a:rPr lang="az-Latn-AZ" sz="1400"/>
            </a:br>
            <a:br>
              <a:rPr lang="az-Latn-AZ" sz="1400"/>
            </a:br>
            <a:r>
              <a:rPr lang="az-Latn-AZ" sz="1400"/>
              <a:t>Power rail nədir? (qırmızı və mavi xətlər)</a:t>
            </a:r>
          </a:p>
          <a:p>
            <a:endParaRPr lang="az-Latn-AZ" sz="1400"/>
          </a:p>
          <a:p>
            <a:r>
              <a:rPr lang="az-Latn-AZ" sz="1400"/>
              <a:t>Şəkildə gördüyün uzun qırmızı (+) və uzun mavi (−) xətlər:</a:t>
            </a:r>
          </a:p>
          <a:p>
            <a:endParaRPr lang="az-Latn-AZ" sz="1400"/>
          </a:p>
          <a:p>
            <a:pPr marL="285750" indent="-285750">
              <a:lnSpc>
                <a:spcPct val="150000"/>
              </a:lnSpc>
              <a:buFont typeface="Arial" panose="020B0604020202020204" pitchFamily="34" charset="0"/>
              <a:buChar char="•"/>
            </a:pPr>
            <a:r>
              <a:rPr lang="en-US" sz="1400"/>
              <a:t>Normalda sol tərəfdəki qırmızı xətt ilə sağ tərəfdəki qırmızı xət bir-birinə avtomatik bağlı deyil</a:t>
            </a:r>
            <a:r>
              <a:rPr lang="az-Latn-AZ" sz="1400"/>
              <a:t>.</a:t>
            </a:r>
          </a:p>
          <a:p>
            <a:pPr marL="285750" indent="-285750">
              <a:lnSpc>
                <a:spcPct val="150000"/>
              </a:lnSpc>
              <a:buFont typeface="Arial" panose="020B0604020202020204" pitchFamily="34" charset="0"/>
              <a:buChar char="•"/>
            </a:pPr>
            <a:r>
              <a:rPr lang="az-Latn-AZ" sz="1400"/>
              <a:t>Həmçinin</a:t>
            </a:r>
            <a:r>
              <a:rPr lang="en-US" sz="1400"/>
              <a:t> sol tərəfdəki </a:t>
            </a:r>
            <a:r>
              <a:rPr lang="az-Latn-AZ" sz="1400"/>
              <a:t>mavi</a:t>
            </a:r>
            <a:r>
              <a:rPr lang="en-US" sz="1400"/>
              <a:t> xətt ilə sağ tərəfdəki </a:t>
            </a:r>
            <a:r>
              <a:rPr lang="az-Latn-AZ" sz="1400"/>
              <a:t>mavi</a:t>
            </a:r>
            <a:r>
              <a:rPr lang="en-US" sz="1400"/>
              <a:t> xət bir-birinə avtomatik bağlı deyil.</a:t>
            </a:r>
            <a:endParaRPr lang="az-Latn-AZ" sz="1400"/>
          </a:p>
          <a:p>
            <a:endParaRPr lang="az-Latn-AZ" sz="1400"/>
          </a:p>
          <a:p>
            <a:r>
              <a:rPr lang="en-US" sz="1400"/>
              <a:t>Əgər Arduino-dan +5V yalnız sol qırmızıya vermisənsə sağ qırmızı boş qalır.  </a:t>
            </a:r>
            <a:endParaRPr lang="az-Latn-AZ" sz="1400"/>
          </a:p>
          <a:p>
            <a:endParaRPr lang="az-Latn-AZ" sz="1400"/>
          </a:p>
          <a:p>
            <a:pPr marL="285750" indent="-285750">
              <a:lnSpc>
                <a:spcPct val="150000"/>
              </a:lnSpc>
              <a:buFont typeface="Arial" panose="020B0604020202020204" pitchFamily="34" charset="0"/>
              <a:buChar char="•"/>
            </a:pPr>
            <a:r>
              <a:rPr lang="az-Latn-AZ" sz="1400"/>
              <a:t>Bunun üçün `</a:t>
            </a:r>
            <a:r>
              <a:rPr lang="en-US" sz="1400" b="1">
                <a:solidFill>
                  <a:srgbClr val="FF0000"/>
                </a:solidFill>
              </a:rPr>
              <a:t>qırmızı → qırmızı</a:t>
            </a:r>
            <a:r>
              <a:rPr lang="az-Latn-AZ" sz="1400"/>
              <a:t>`</a:t>
            </a:r>
            <a:r>
              <a:rPr lang="en-US" sz="1400"/>
              <a:t> jumper istifadə edilir ki, </a:t>
            </a:r>
            <a:r>
              <a:rPr lang="az-Latn-AZ" sz="1400"/>
              <a:t>hər iki </a:t>
            </a:r>
            <a:r>
              <a:rPr lang="en-US" sz="1400"/>
              <a:t>tərəfdə </a:t>
            </a:r>
            <a:r>
              <a:rPr lang="en-US" sz="1400" b="1"/>
              <a:t>+5V </a:t>
            </a:r>
            <a:r>
              <a:rPr lang="az-Latn-AZ" sz="1400"/>
              <a:t>olsun.</a:t>
            </a:r>
          </a:p>
          <a:p>
            <a:pPr marL="285750" indent="-285750">
              <a:lnSpc>
                <a:spcPct val="150000"/>
              </a:lnSpc>
              <a:buFont typeface="Arial" panose="020B0604020202020204" pitchFamily="34" charset="0"/>
              <a:buChar char="•"/>
            </a:pPr>
            <a:r>
              <a:rPr lang="az-Latn-AZ" sz="1400"/>
              <a:t>Bunun üçün `</a:t>
            </a:r>
            <a:r>
              <a:rPr lang="en-US" sz="1400" b="1">
                <a:solidFill>
                  <a:srgbClr val="0070C0"/>
                </a:solidFill>
              </a:rPr>
              <a:t>mavi → mavi jumper</a:t>
            </a:r>
            <a:r>
              <a:rPr lang="az-Latn-AZ" sz="1400"/>
              <a:t>`</a:t>
            </a:r>
            <a:r>
              <a:rPr lang="en-US" sz="1400"/>
              <a:t> jumper istifadə edilir ki, </a:t>
            </a:r>
            <a:r>
              <a:rPr lang="az-Latn-AZ" sz="1400"/>
              <a:t>hər iki </a:t>
            </a:r>
            <a:r>
              <a:rPr lang="en-US" sz="1400"/>
              <a:t>tərəfdə </a:t>
            </a:r>
            <a:r>
              <a:rPr lang="en-US" sz="1400" b="1"/>
              <a:t>GND</a:t>
            </a:r>
            <a:r>
              <a:rPr lang="en-US" sz="1400"/>
              <a:t> </a:t>
            </a:r>
            <a:r>
              <a:rPr lang="az-Latn-AZ" sz="1400"/>
              <a:t>olsun. </a:t>
            </a:r>
          </a:p>
          <a:p>
            <a:endParaRPr lang="az-Latn-AZ" sz="1400"/>
          </a:p>
          <a:p>
            <a:endParaRPr lang="az-Latn-AZ" sz="1400"/>
          </a:p>
          <a:p>
            <a:endParaRPr lang="az-Latn-AZ" sz="1400"/>
          </a:p>
          <a:p>
            <a:r>
              <a:rPr lang="az-Latn-AZ" sz="1400" b="1">
                <a:highlight>
                  <a:srgbClr val="FFFF00"/>
                </a:highlight>
              </a:rPr>
              <a:t>NOT</a:t>
            </a:r>
            <a:r>
              <a:rPr lang="az-Latn-AZ" sz="1400"/>
              <a:t>: mavi əvəzinə bu qara rəngdə olur bəzən.</a:t>
            </a:r>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06F8E32A-6115-B29F-16FB-390E3D1F2F23}"/>
              </a:ext>
            </a:extLst>
          </p:cNvPr>
          <p:cNvPicPr>
            <a:picLocks noChangeAspect="1"/>
          </p:cNvPicPr>
          <p:nvPr/>
        </p:nvPicPr>
        <p:blipFill>
          <a:blip r:embed="rId2"/>
          <a:stretch>
            <a:fillRect/>
          </a:stretch>
        </p:blipFill>
        <p:spPr>
          <a:xfrm>
            <a:off x="7762672" y="0"/>
            <a:ext cx="4429328" cy="2846896"/>
          </a:xfrm>
          <a:prstGeom prst="rect">
            <a:avLst/>
          </a:prstGeom>
        </p:spPr>
      </p:pic>
      <p:pic>
        <p:nvPicPr>
          <p:cNvPr id="4" name="Picture 3">
            <a:extLst>
              <a:ext uri="{FF2B5EF4-FFF2-40B4-BE49-F238E27FC236}">
                <a16:creationId xmlns:a16="http://schemas.microsoft.com/office/drawing/2014/main" id="{894FC138-805D-46B5-ADFD-95180853D431}"/>
              </a:ext>
            </a:extLst>
          </p:cNvPr>
          <p:cNvPicPr>
            <a:picLocks noChangeAspect="1"/>
          </p:cNvPicPr>
          <p:nvPr/>
        </p:nvPicPr>
        <p:blipFill>
          <a:blip r:embed="rId3"/>
          <a:stretch>
            <a:fillRect/>
          </a:stretch>
        </p:blipFill>
        <p:spPr>
          <a:xfrm rot="5400000">
            <a:off x="598221" y="3760201"/>
            <a:ext cx="2499577" cy="3696020"/>
          </a:xfrm>
          <a:prstGeom prst="rect">
            <a:avLst/>
          </a:prstGeom>
        </p:spPr>
      </p:pic>
    </p:spTree>
    <p:extLst>
      <p:ext uri="{BB962C8B-B14F-4D97-AF65-F5344CB8AC3E}">
        <p14:creationId xmlns:p14="http://schemas.microsoft.com/office/powerpoint/2010/main" val="31053451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062487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593770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84499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045683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571495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266735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3439817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060921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611412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0679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az-Latn-AZ" sz="1200"/>
              <a:t>DIP IC </a:t>
            </a:r>
            <a:r>
              <a:rPr lang="en-US" sz="1200"/>
              <a:t>çipi</a:t>
            </a:r>
            <a:r>
              <a:rPr lang="az-Latn-AZ" sz="1200"/>
              <a:t>nin məqsədi nədir:</a:t>
            </a:r>
            <a:br>
              <a:rPr lang="az-Latn-AZ" sz="1200"/>
            </a:br>
            <a:endParaRPr lang="en-US" sz="1200"/>
          </a:p>
          <a:p>
            <a:r>
              <a:rPr lang="en-US" sz="1200"/>
              <a:t>1️⃣ Elektron qurğunun beyni olmaqdır.</a:t>
            </a:r>
          </a:p>
          <a:p>
            <a:r>
              <a:rPr lang="en-US" sz="1200"/>
              <a:t>2️⃣ Düymədən, sensorlardan gələn məlumatı oxuyur.</a:t>
            </a:r>
          </a:p>
          <a:p>
            <a:r>
              <a:rPr lang="en-US" sz="1200"/>
              <a:t>3️⃣ Daxilində qərar verir (proqram nə deyirsə onu edir).</a:t>
            </a:r>
          </a:p>
          <a:p>
            <a:r>
              <a:rPr lang="en-US" sz="1200"/>
              <a:t>4️⃣ LED, motor, ekran kimi hissələri idarə edir.</a:t>
            </a:r>
          </a:p>
          <a:p>
            <a:r>
              <a:rPr lang="en-US" sz="1200"/>
              <a:t>5️⃣ Yəni “nə vaxt nə etsin” deyə hər şeyi bu çip qərarlaşdırır.</a:t>
            </a:r>
            <a:endParaRPr lang="az-Latn-AZ" sz="1200"/>
          </a:p>
          <a:p>
            <a:endParaRPr lang="az-Latn-AZ" sz="1200"/>
          </a:p>
          <a:p>
            <a:r>
              <a:rPr lang="en-US" sz="1200"/>
              <a:t>1️⃣ </a:t>
            </a:r>
            <a:r>
              <a:rPr lang="en-US" sz="1200" b="1"/>
              <a:t>Çip</a:t>
            </a:r>
            <a:r>
              <a:rPr lang="en-US" sz="1200"/>
              <a:t> – Arduino-nun üzərində olan qara hissədir, o “düşünür və idarə edir”.</a:t>
            </a:r>
            <a:br>
              <a:rPr lang="en-US" sz="1200"/>
            </a:br>
            <a:r>
              <a:rPr lang="en-US" sz="1200"/>
              <a:t>2️⃣ Bu qara hissənin </a:t>
            </a:r>
            <a:r>
              <a:rPr lang="en-US" sz="1200" b="1"/>
              <a:t>çoxlu ayaqları</a:t>
            </a:r>
            <a:r>
              <a:rPr lang="en-US" sz="1200"/>
              <a:t> var və hər ayaq ayrı iş görür.</a:t>
            </a:r>
            <a:br>
              <a:rPr lang="en-US" sz="1200"/>
            </a:br>
            <a:r>
              <a:rPr lang="en-US" sz="1200"/>
              <a:t>3️⃣ </a:t>
            </a:r>
            <a:r>
              <a:rPr lang="en-US" sz="1200" b="1"/>
              <a:t>DIP IC</a:t>
            </a:r>
            <a:r>
              <a:rPr lang="en-US" sz="1200"/>
              <a:t> o qara hissənin elə bir formasıdır ki, ayaqları iki tərəfdən çıxır.</a:t>
            </a:r>
            <a:br>
              <a:rPr lang="en-US" sz="1200"/>
            </a:br>
            <a:r>
              <a:rPr lang="en-US" sz="1200"/>
              <a:t>4️⃣ Bu forma ayaqların breadboard-da bir-birinə toxunmamasını təmin edir.</a:t>
            </a:r>
            <a:br>
              <a:rPr lang="en-US" sz="1200"/>
            </a:br>
            <a:r>
              <a:rPr lang="en-US" sz="1200"/>
              <a:t>5️⃣ Ona görə də çip düzgün işləyir və biz onu rahatlıqla qoşa bilirik.</a:t>
            </a:r>
            <a:endParaRPr lang="az-Latn-AZ" sz="1200"/>
          </a:p>
          <a:p>
            <a:endParaRPr lang="az-Latn-AZ" sz="1200"/>
          </a:p>
          <a:p>
            <a:endParaRPr lang="az-Latn-AZ" sz="1200"/>
          </a:p>
          <a:p>
            <a:r>
              <a:rPr lang="en-US" sz="1200"/>
              <a:t>IC nədir</a:t>
            </a:r>
            <a:r>
              <a:rPr lang="az-Latn-AZ" sz="1200"/>
              <a:t>:</a:t>
            </a:r>
            <a:endParaRPr lang="en-US" sz="1200"/>
          </a:p>
          <a:p>
            <a:pPr marL="742950" lvl="1" indent="-285750">
              <a:buFont typeface="Arial" panose="020B0604020202020204" pitchFamily="34" charset="0"/>
              <a:buChar char="•"/>
            </a:pPr>
            <a:r>
              <a:rPr lang="en-US" sz="1200"/>
              <a:t>IC = Integrated Circuit</a:t>
            </a:r>
          </a:p>
          <a:p>
            <a:endParaRPr lang="en-US" sz="1200"/>
          </a:p>
          <a:p>
            <a:endParaRPr lang="en-US" sz="1200"/>
          </a:p>
          <a:p>
            <a:r>
              <a:rPr lang="en-US" sz="1200"/>
              <a:t>Azərbaycan dilində:</a:t>
            </a:r>
          </a:p>
          <a:p>
            <a:pPr marL="742950" lvl="1" indent="-285750">
              <a:buFont typeface="Arial" panose="020B0604020202020204" pitchFamily="34" charset="0"/>
              <a:buChar char="•"/>
            </a:pPr>
            <a:r>
              <a:rPr lang="en-US" sz="1200"/>
              <a:t>Çip</a:t>
            </a:r>
          </a:p>
          <a:p>
            <a:pPr marL="742950" lvl="1" indent="-285750">
              <a:buFont typeface="Arial" panose="020B0604020202020204" pitchFamily="34" charset="0"/>
              <a:buChar char="•"/>
            </a:pPr>
            <a:r>
              <a:rPr lang="en-US" sz="1200"/>
              <a:t>Mikrosxem</a:t>
            </a:r>
          </a:p>
          <a:p>
            <a:pPr marL="742950" lvl="1" indent="-285750">
              <a:buFont typeface="Arial" panose="020B0604020202020204" pitchFamily="34" charset="0"/>
              <a:buChar char="•"/>
            </a:pPr>
            <a:r>
              <a:rPr lang="en-US" sz="1200"/>
              <a:t>Kiçik qara detal</a:t>
            </a:r>
          </a:p>
          <a:p>
            <a:endParaRPr lang="en-US" sz="1200"/>
          </a:p>
          <a:p>
            <a:endParaRPr lang="en-US" sz="1200"/>
          </a:p>
          <a:p>
            <a:r>
              <a:rPr lang="en-US" sz="1200"/>
              <a:t>Yəni:</a:t>
            </a:r>
          </a:p>
          <a:p>
            <a:pPr marL="742950" lvl="1" indent="-285750">
              <a:buFont typeface="Arial" panose="020B0604020202020204" pitchFamily="34" charset="0"/>
              <a:buChar char="•"/>
            </a:pPr>
            <a:r>
              <a:rPr lang="en-US" sz="1200"/>
              <a:t>İçində çoxlu elektron hissə olan kiçik bir parça</a:t>
            </a:r>
          </a:p>
          <a:p>
            <a:endParaRPr lang="en-US" sz="1200"/>
          </a:p>
          <a:p>
            <a:endParaRPr lang="en-US" sz="1200"/>
          </a:p>
          <a:p>
            <a:r>
              <a:rPr lang="en-US" sz="1200"/>
              <a:t>Məsələn:</a:t>
            </a:r>
          </a:p>
          <a:p>
            <a:pPr marL="628650" lvl="1" indent="-171450">
              <a:buFont typeface="Arial" panose="020B0604020202020204" pitchFamily="34" charset="0"/>
              <a:buChar char="•"/>
            </a:pPr>
            <a:r>
              <a:rPr lang="en-US" sz="1200"/>
              <a:t>Arduino üzərindəki böyük qara çip</a:t>
            </a:r>
          </a:p>
          <a:p>
            <a:pPr marL="628650" lvl="1" indent="-171450">
              <a:buFont typeface="Arial" panose="020B0604020202020204" pitchFamily="34" charset="0"/>
              <a:buChar char="•"/>
            </a:pPr>
            <a:r>
              <a:rPr lang="en-US" sz="1200"/>
              <a:t>sayan çiplər</a:t>
            </a:r>
          </a:p>
          <a:p>
            <a:pPr marL="628650" lvl="1" indent="-171450">
              <a:buFont typeface="Arial" panose="020B0604020202020204" pitchFamily="34" charset="0"/>
              <a:buChar char="•"/>
            </a:pPr>
            <a:r>
              <a:rPr lang="en-US" sz="1200"/>
              <a:t>səs gücləndirən çiplər</a:t>
            </a:r>
          </a:p>
          <a:p>
            <a:pPr marL="628650" lvl="1" indent="-171450">
              <a:buFont typeface="Arial" panose="020B0604020202020204" pitchFamily="34" charset="0"/>
              <a:buChar char="•"/>
            </a:pPr>
            <a:r>
              <a:rPr lang="en-US" sz="1200"/>
              <a:t>Hamısı IC-dir.</a:t>
            </a:r>
          </a:p>
          <a:p>
            <a:endParaRPr lang="en-US" sz="1200"/>
          </a:p>
          <a:p>
            <a:endParaRPr lang="ru-RU" sz="1200"/>
          </a:p>
        </p:txBody>
      </p:sp>
      <p:pic>
        <p:nvPicPr>
          <p:cNvPr id="6" name="Picture 5">
            <a:extLst>
              <a:ext uri="{FF2B5EF4-FFF2-40B4-BE49-F238E27FC236}">
                <a16:creationId xmlns:a16="http://schemas.microsoft.com/office/drawing/2014/main" id="{2D3C2B6A-7B26-E2C0-54BE-0F17886A9EF6}"/>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247925367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03701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371293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830436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317378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57071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8110031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889065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598635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2135339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90659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155257"/>
          </a:xfrm>
          <a:prstGeom prst="rect">
            <a:avLst/>
          </a:prstGeom>
          <a:noFill/>
        </p:spPr>
        <p:txBody>
          <a:bodyPr wrap="square">
            <a:spAutoFit/>
          </a:bodyPr>
          <a:lstStyle/>
          <a:p>
            <a:r>
              <a:rPr lang="en-US" sz="1400"/>
              <a:t>DİP IC nədir?</a:t>
            </a:r>
          </a:p>
          <a:p>
            <a:endParaRPr lang="en-US" sz="1400"/>
          </a:p>
          <a:p>
            <a:r>
              <a:rPr lang="en-US" sz="1400"/>
              <a:t>DİP IC = Ayaqları iki tərəfdən çıxan çipdir. Yəni:</a:t>
            </a:r>
          </a:p>
          <a:p>
            <a:pPr marL="742950" lvl="1" indent="-285750">
              <a:lnSpc>
                <a:spcPct val="150000"/>
              </a:lnSpc>
              <a:buFont typeface="Arial" panose="020B0604020202020204" pitchFamily="34" charset="0"/>
              <a:buChar char="•"/>
            </a:pPr>
            <a:r>
              <a:rPr lang="en-US" sz="1400"/>
              <a:t>sol tərəfdə ayaqlar var</a:t>
            </a:r>
          </a:p>
          <a:p>
            <a:pPr marL="742950" lvl="1" indent="-285750">
              <a:lnSpc>
                <a:spcPct val="150000"/>
              </a:lnSpc>
              <a:buFont typeface="Arial" panose="020B0604020202020204" pitchFamily="34" charset="0"/>
              <a:buChar char="•"/>
            </a:pPr>
            <a:r>
              <a:rPr lang="en-US" sz="1400"/>
              <a:t>sağ tərəfdə ayaqlar var</a:t>
            </a:r>
          </a:p>
          <a:p>
            <a:pPr marL="742950" lvl="1" indent="-285750">
              <a:lnSpc>
                <a:spcPct val="150000"/>
              </a:lnSpc>
              <a:buFont typeface="Arial" panose="020B0604020202020204" pitchFamily="34" charset="0"/>
              <a:buChar char="•"/>
            </a:pPr>
            <a:r>
              <a:rPr lang="en-US" sz="1400"/>
              <a:t>ortası boşluğun üstünə düşür</a:t>
            </a:r>
          </a:p>
          <a:p>
            <a:endParaRPr lang="en-US" sz="1400"/>
          </a:p>
          <a:p>
            <a:r>
              <a:rPr lang="en-US" sz="1400"/>
              <a:t>Bu ayaqlar, breadboard-un ortasındakı yarığın üstünə tam oturur </a:t>
            </a:r>
            <a:r>
              <a:rPr lang="az-Latn-AZ" sz="1400"/>
              <a:t>və</a:t>
            </a:r>
            <a:r>
              <a:rPr lang="en-US" sz="1400"/>
              <a:t> heç biri </a:t>
            </a:r>
            <a:br>
              <a:rPr lang="en-US" sz="1400"/>
            </a:br>
            <a:r>
              <a:rPr lang="en-US" sz="1400"/>
              <a:t>bir-birinə dəymir.</a:t>
            </a:r>
          </a:p>
          <a:p>
            <a:endParaRPr lang="en-US" sz="1400"/>
          </a:p>
          <a:p>
            <a:r>
              <a:rPr lang="en-US" sz="1400"/>
              <a:t>Niyə belə hazırlanıb? Çünki:</a:t>
            </a:r>
            <a:endParaRPr lang="az-Latn-AZ" sz="1400"/>
          </a:p>
          <a:p>
            <a:pPr marL="742950" lvl="1" indent="-285750">
              <a:lnSpc>
                <a:spcPct val="150000"/>
              </a:lnSpc>
              <a:buFont typeface="Arial" panose="020B0604020202020204" pitchFamily="34" charset="0"/>
              <a:buChar char="•"/>
            </a:pPr>
            <a:r>
              <a:rPr lang="en-US" sz="1400"/>
              <a:t>hər ayaq fərqli iş görür</a:t>
            </a:r>
          </a:p>
          <a:p>
            <a:pPr marL="742950" lvl="1" indent="-285750">
              <a:lnSpc>
                <a:spcPct val="150000"/>
              </a:lnSpc>
              <a:buFont typeface="Arial" panose="020B0604020202020204" pitchFamily="34" charset="0"/>
              <a:buChar char="•"/>
            </a:pPr>
            <a:r>
              <a:rPr lang="en-US" sz="1400"/>
              <a:t>biri +5V alır</a:t>
            </a:r>
          </a:p>
          <a:p>
            <a:pPr marL="742950" lvl="1" indent="-285750">
              <a:lnSpc>
                <a:spcPct val="150000"/>
              </a:lnSpc>
              <a:buFont typeface="Arial" panose="020B0604020202020204" pitchFamily="34" charset="0"/>
              <a:buChar char="•"/>
            </a:pPr>
            <a:r>
              <a:rPr lang="en-US" sz="1400"/>
              <a:t>biri GND-dir</a:t>
            </a:r>
          </a:p>
          <a:p>
            <a:pPr marL="742950" lvl="1" indent="-285750">
              <a:lnSpc>
                <a:spcPct val="150000"/>
              </a:lnSpc>
              <a:buFont typeface="Arial" panose="020B0604020202020204" pitchFamily="34" charset="0"/>
              <a:buChar char="•"/>
            </a:pPr>
            <a:r>
              <a:rPr lang="en-US" sz="1400"/>
              <a:t>biri siqnal oxuyur</a:t>
            </a:r>
          </a:p>
          <a:p>
            <a:pPr marL="742950" lvl="1" indent="-285750">
              <a:lnSpc>
                <a:spcPct val="150000"/>
              </a:lnSpc>
              <a:buFont typeface="Arial" panose="020B0604020202020204" pitchFamily="34" charset="0"/>
              <a:buChar char="•"/>
            </a:pPr>
            <a:r>
              <a:rPr lang="en-US" sz="1400"/>
              <a:t>biri siqnal göndərir</a:t>
            </a:r>
            <a:endParaRPr lang="az-Latn-AZ" sz="1400"/>
          </a:p>
          <a:p>
            <a:pPr marL="742950" lvl="1" indent="-285750">
              <a:lnSpc>
                <a:spcPct val="150000"/>
              </a:lnSpc>
              <a:buFont typeface="Arial" panose="020B0604020202020204" pitchFamily="34" charset="0"/>
              <a:buChar char="•"/>
            </a:pPr>
            <a:r>
              <a:rPr lang="az-Latn-AZ" sz="1400"/>
              <a:t>Və.s</a:t>
            </a:r>
          </a:p>
          <a:p>
            <a:endParaRPr lang="az-Latn-AZ" sz="1400"/>
          </a:p>
          <a:p>
            <a:endParaRPr lang="ru-RU" sz="1400"/>
          </a:p>
        </p:txBody>
      </p:sp>
      <p:pic>
        <p:nvPicPr>
          <p:cNvPr id="2" name="Picture 1">
            <a:extLst>
              <a:ext uri="{FF2B5EF4-FFF2-40B4-BE49-F238E27FC236}">
                <a16:creationId xmlns:a16="http://schemas.microsoft.com/office/drawing/2014/main" id="{4F2E98C0-5C97-7C73-5E3C-BA40D937293E}"/>
              </a:ext>
            </a:extLst>
          </p:cNvPr>
          <p:cNvPicPr>
            <a:picLocks noChangeAspect="1"/>
          </p:cNvPicPr>
          <p:nvPr/>
        </p:nvPicPr>
        <p:blipFill>
          <a:blip r:embed="rId2"/>
          <a:stretch>
            <a:fillRect/>
          </a:stretch>
        </p:blipFill>
        <p:spPr>
          <a:xfrm>
            <a:off x="6467262" y="0"/>
            <a:ext cx="5723116" cy="3779848"/>
          </a:xfrm>
          <a:prstGeom prst="rect">
            <a:avLst/>
          </a:prstGeom>
        </p:spPr>
      </p:pic>
    </p:spTree>
    <p:extLst>
      <p:ext uri="{BB962C8B-B14F-4D97-AF65-F5344CB8AC3E}">
        <p14:creationId xmlns:p14="http://schemas.microsoft.com/office/powerpoint/2010/main" val="121105829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966397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8124344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19880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4553308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425604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85255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065111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194066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097681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36832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DIP IC-lərin fiziki quruluşu</a:t>
            </a:r>
          </a:p>
          <a:p>
            <a:endParaRPr lang="en-US" sz="1400"/>
          </a:p>
          <a:p>
            <a:r>
              <a:rPr lang="en-US" sz="1400"/>
              <a:t>Məsələn:</a:t>
            </a:r>
          </a:p>
          <a:p>
            <a:pPr marL="742950" lvl="1" indent="-285750">
              <a:buFont typeface="Arial" panose="020B0604020202020204" pitchFamily="34" charset="0"/>
              <a:buChar char="•"/>
            </a:pPr>
            <a:r>
              <a:rPr lang="en-US" sz="1400"/>
              <a:t>ATmega328</a:t>
            </a:r>
          </a:p>
          <a:p>
            <a:pPr marL="742950" lvl="1" indent="-285750">
              <a:buFont typeface="Arial" panose="020B0604020202020204" pitchFamily="34" charset="0"/>
              <a:buChar char="•"/>
            </a:pPr>
            <a:r>
              <a:rPr lang="en-US" sz="1400"/>
              <a:t>LM358</a:t>
            </a:r>
          </a:p>
          <a:p>
            <a:pPr marL="742950" lvl="1" indent="-285750">
              <a:buFont typeface="Arial" panose="020B0604020202020204" pitchFamily="34" charset="0"/>
              <a:buChar char="•"/>
            </a:pPr>
            <a:r>
              <a:rPr lang="en-US" sz="1400"/>
              <a:t>74HC595</a:t>
            </a:r>
          </a:p>
          <a:p>
            <a:pPr marL="742950" lvl="1" indent="-285750">
              <a:buFont typeface="Arial" panose="020B0604020202020204" pitchFamily="34" charset="0"/>
              <a:buChar char="•"/>
            </a:pPr>
            <a:r>
              <a:rPr lang="en-US" sz="1400"/>
              <a:t>555 Timer</a:t>
            </a:r>
          </a:p>
          <a:p>
            <a:endParaRPr lang="en-US" sz="1400"/>
          </a:p>
          <a:p>
            <a:r>
              <a:rPr lang="en-US" sz="1400"/>
              <a:t>Bu çiplərin:</a:t>
            </a:r>
          </a:p>
          <a:p>
            <a:pPr marL="742950" lvl="1" indent="-285750">
              <a:buFont typeface="Arial" panose="020B0604020202020204" pitchFamily="34" charset="0"/>
              <a:buChar char="•"/>
            </a:pPr>
            <a:r>
              <a:rPr lang="en-US" sz="1400"/>
              <a:t>sol tərəfdə → pinlər</a:t>
            </a:r>
          </a:p>
          <a:p>
            <a:pPr marL="742950" lvl="1" indent="-285750">
              <a:buFont typeface="Arial" panose="020B0604020202020204" pitchFamily="34" charset="0"/>
              <a:buChar char="•"/>
            </a:pPr>
            <a:r>
              <a:rPr lang="en-US" sz="1400"/>
              <a:t>sağ tərəfdə → pinlər</a:t>
            </a:r>
          </a:p>
          <a:p>
            <a:pPr marL="742950" lvl="1" indent="-285750">
              <a:buFont typeface="Arial" panose="020B0604020202020204" pitchFamily="34" charset="0"/>
              <a:buChar char="•"/>
            </a:pPr>
            <a:r>
              <a:rPr lang="en-US" sz="1400"/>
              <a:t>hər pin tam fərqli funksiyaya malikdir</a:t>
            </a:r>
          </a:p>
          <a:p>
            <a:endParaRPr lang="en-US" sz="1400"/>
          </a:p>
          <a:p>
            <a:r>
              <a:rPr lang="en-US" sz="1400"/>
              <a:t>Məsələn ATmega328:</a:t>
            </a:r>
          </a:p>
          <a:p>
            <a:pPr marL="742950" lvl="1" indent="-285750">
              <a:buFont typeface="Arial" panose="020B0604020202020204" pitchFamily="34" charset="0"/>
              <a:buChar char="•"/>
            </a:pPr>
            <a:r>
              <a:rPr lang="en-US" sz="1400"/>
              <a:t>bir pin → VCC</a:t>
            </a:r>
          </a:p>
          <a:p>
            <a:pPr marL="742950" lvl="1" indent="-285750">
              <a:buFont typeface="Arial" panose="020B0604020202020204" pitchFamily="34" charset="0"/>
              <a:buChar char="•"/>
            </a:pPr>
            <a:r>
              <a:rPr lang="en-US" sz="1400"/>
              <a:t>biri → GND</a:t>
            </a:r>
          </a:p>
          <a:p>
            <a:pPr marL="742950" lvl="1" indent="-285750">
              <a:buFont typeface="Arial" panose="020B0604020202020204" pitchFamily="34" charset="0"/>
              <a:buChar char="•"/>
            </a:pPr>
            <a:r>
              <a:rPr lang="en-US" sz="1400"/>
              <a:t>biri → RX</a:t>
            </a:r>
          </a:p>
          <a:p>
            <a:pPr marL="742950" lvl="1" indent="-285750">
              <a:buFont typeface="Arial" panose="020B0604020202020204" pitchFamily="34" charset="0"/>
              <a:buChar char="•"/>
            </a:pPr>
            <a:r>
              <a:rPr lang="en-US" sz="1400"/>
              <a:t>biri → TX</a:t>
            </a:r>
          </a:p>
          <a:p>
            <a:pPr marL="742950" lvl="1" indent="-285750">
              <a:buFont typeface="Arial" panose="020B0604020202020204" pitchFamily="34" charset="0"/>
              <a:buChar char="•"/>
            </a:pPr>
            <a:r>
              <a:rPr lang="en-US" sz="1400"/>
              <a:t>biri → RESET</a:t>
            </a:r>
          </a:p>
          <a:p>
            <a:pPr marL="742950" lvl="1" indent="-285750">
              <a:buFont typeface="Arial" panose="020B0604020202020204" pitchFamily="34" charset="0"/>
              <a:buChar char="•"/>
            </a:pPr>
            <a:r>
              <a:rPr lang="en-US" sz="1400"/>
              <a:t>biri → A0 və s.</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E493F4C0-9ED7-3C16-4D72-2E092E095E16}"/>
              </a:ext>
            </a:extLst>
          </p:cNvPr>
          <p:cNvPicPr>
            <a:picLocks noChangeAspect="1"/>
          </p:cNvPicPr>
          <p:nvPr/>
        </p:nvPicPr>
        <p:blipFill>
          <a:blip r:embed="rId2"/>
          <a:stretch>
            <a:fillRect/>
          </a:stretch>
        </p:blipFill>
        <p:spPr>
          <a:xfrm>
            <a:off x="6467262" y="0"/>
            <a:ext cx="5723116" cy="3779848"/>
          </a:xfrm>
          <a:prstGeom prst="rect">
            <a:avLst/>
          </a:prstGeom>
        </p:spPr>
      </p:pic>
      <p:pic>
        <p:nvPicPr>
          <p:cNvPr id="4" name="Picture 3">
            <a:extLst>
              <a:ext uri="{FF2B5EF4-FFF2-40B4-BE49-F238E27FC236}">
                <a16:creationId xmlns:a16="http://schemas.microsoft.com/office/drawing/2014/main" id="{35EF1FAF-F7B5-1068-B065-3137657432AD}"/>
              </a:ext>
            </a:extLst>
          </p:cNvPr>
          <p:cNvPicPr>
            <a:picLocks noChangeAspect="1"/>
          </p:cNvPicPr>
          <p:nvPr/>
        </p:nvPicPr>
        <p:blipFill>
          <a:blip r:embed="rId3"/>
          <a:stretch>
            <a:fillRect/>
          </a:stretch>
        </p:blipFill>
        <p:spPr>
          <a:xfrm>
            <a:off x="0" y="4742439"/>
            <a:ext cx="2972275" cy="2115561"/>
          </a:xfrm>
          <a:prstGeom prst="rect">
            <a:avLst/>
          </a:prstGeom>
        </p:spPr>
      </p:pic>
      <p:pic>
        <p:nvPicPr>
          <p:cNvPr id="7" name="Picture 6">
            <a:extLst>
              <a:ext uri="{FF2B5EF4-FFF2-40B4-BE49-F238E27FC236}">
                <a16:creationId xmlns:a16="http://schemas.microsoft.com/office/drawing/2014/main" id="{84809BBF-5E61-C88D-2A52-F8F90C6915C9}"/>
              </a:ext>
            </a:extLst>
          </p:cNvPr>
          <p:cNvPicPr>
            <a:picLocks noChangeAspect="1"/>
          </p:cNvPicPr>
          <p:nvPr/>
        </p:nvPicPr>
        <p:blipFill>
          <a:blip r:embed="rId4"/>
          <a:stretch>
            <a:fillRect/>
          </a:stretch>
        </p:blipFill>
        <p:spPr>
          <a:xfrm>
            <a:off x="4382468" y="4742438"/>
            <a:ext cx="3427063" cy="2115562"/>
          </a:xfrm>
          <a:prstGeom prst="rect">
            <a:avLst/>
          </a:prstGeom>
        </p:spPr>
      </p:pic>
      <p:pic>
        <p:nvPicPr>
          <p:cNvPr id="9" name="Picture 8">
            <a:extLst>
              <a:ext uri="{FF2B5EF4-FFF2-40B4-BE49-F238E27FC236}">
                <a16:creationId xmlns:a16="http://schemas.microsoft.com/office/drawing/2014/main" id="{3364219A-8662-7C0B-D337-D082904B8F24}"/>
              </a:ext>
            </a:extLst>
          </p:cNvPr>
          <p:cNvPicPr>
            <a:picLocks noChangeAspect="1"/>
          </p:cNvPicPr>
          <p:nvPr/>
        </p:nvPicPr>
        <p:blipFill>
          <a:blip r:embed="rId5"/>
          <a:stretch>
            <a:fillRect/>
          </a:stretch>
        </p:blipFill>
        <p:spPr>
          <a:xfrm>
            <a:off x="8681768" y="4742438"/>
            <a:ext cx="3508610" cy="2115562"/>
          </a:xfrm>
          <a:prstGeom prst="rect">
            <a:avLst/>
          </a:prstGeom>
        </p:spPr>
      </p:pic>
    </p:spTree>
    <p:extLst>
      <p:ext uri="{BB962C8B-B14F-4D97-AF65-F5344CB8AC3E}">
        <p14:creationId xmlns:p14="http://schemas.microsoft.com/office/powerpoint/2010/main" val="2040181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451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3409007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0898896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3890991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7605648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58296828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801556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964979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8801699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3002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262979"/>
          </a:xfrm>
          <a:prstGeom prst="rect">
            <a:avLst/>
          </a:prstGeom>
          <a:noFill/>
        </p:spPr>
        <p:txBody>
          <a:bodyPr wrap="square">
            <a:spAutoFit/>
          </a:bodyPr>
          <a:lstStyle/>
          <a:p>
            <a:r>
              <a:rPr lang="en-US" sz="1400" b="1"/>
              <a:t>LED</a:t>
            </a:r>
            <a:r>
              <a:rPr lang="en-US" sz="1400"/>
              <a:t> </a:t>
            </a:r>
            <a:r>
              <a:rPr lang="az-Latn-AZ" sz="1400"/>
              <a:t>nədir:</a:t>
            </a:r>
            <a:r>
              <a:rPr lang="en-US" sz="1400"/>
              <a:t> </a:t>
            </a:r>
            <a:r>
              <a:rPr lang="az-Latn-AZ" sz="1400"/>
              <a:t> </a:t>
            </a:r>
            <a:r>
              <a:rPr lang="en-US" sz="1400"/>
              <a:t>cərəyan yalnız </a:t>
            </a:r>
            <a:r>
              <a:rPr lang="en-US" sz="1400" b="1"/>
              <a:t>bir istiqamətdə</a:t>
            </a:r>
            <a:r>
              <a:rPr lang="en-US" sz="1400"/>
              <a:t> axanda yanan işıqdır.</a:t>
            </a:r>
            <a:endParaRPr lang="az-Latn-AZ" sz="1400"/>
          </a:p>
          <a:p>
            <a:endParaRPr lang="az-Latn-AZ" sz="1400"/>
          </a:p>
          <a:p>
            <a:endParaRPr lang="az-Latn-AZ" sz="1400"/>
          </a:p>
          <a:p>
            <a:r>
              <a:rPr lang="az-Latn-AZ" sz="1400"/>
              <a:t>Anod və Katod nədir?</a:t>
            </a:r>
          </a:p>
          <a:p>
            <a:endParaRPr lang="az-Latn-AZ" sz="1400"/>
          </a:p>
          <a:p>
            <a:r>
              <a:rPr lang="az-Latn-AZ" sz="1400"/>
              <a:t>LED-in 2 ayağı var və onlar eyni deyil.</a:t>
            </a:r>
          </a:p>
          <a:p>
            <a:endParaRPr lang="az-Latn-AZ" sz="1400"/>
          </a:p>
          <a:p>
            <a:r>
              <a:rPr lang="az-Latn-AZ" sz="1400"/>
              <a:t>🔴 Anod (+)</a:t>
            </a:r>
          </a:p>
          <a:p>
            <a:pPr marL="742950" lvl="1" indent="-285750">
              <a:buFont typeface="Arial" panose="020B0604020202020204" pitchFamily="34" charset="0"/>
              <a:buChar char="•"/>
            </a:pPr>
            <a:r>
              <a:rPr lang="az-Latn-AZ" sz="1400"/>
              <a:t>Müsbət tərəfdir</a:t>
            </a:r>
          </a:p>
          <a:p>
            <a:pPr marL="742950" lvl="1" indent="-285750">
              <a:buFont typeface="Arial" panose="020B0604020202020204" pitchFamily="34" charset="0"/>
              <a:buChar char="•"/>
            </a:pPr>
            <a:r>
              <a:rPr lang="az-Latn-AZ" sz="1400"/>
              <a:t>Cərəyan buradan LED-ə daxil olur</a:t>
            </a:r>
          </a:p>
          <a:p>
            <a:pPr marL="742950" lvl="1" indent="-285750">
              <a:buFont typeface="Arial" panose="020B0604020202020204" pitchFamily="34" charset="0"/>
              <a:buChar char="•"/>
            </a:pPr>
            <a:r>
              <a:rPr lang="az-Latn-AZ" sz="1400"/>
              <a:t>Adətən uzun ayaq olur</a:t>
            </a:r>
          </a:p>
          <a:p>
            <a:endParaRPr lang="az-Latn-AZ" sz="1400"/>
          </a:p>
          <a:p>
            <a:r>
              <a:rPr lang="az-Latn-AZ" sz="1400"/>
              <a:t>🔵 Katod (−)</a:t>
            </a:r>
          </a:p>
          <a:p>
            <a:pPr marL="742950" lvl="1" indent="-285750">
              <a:buFont typeface="Arial" panose="020B0604020202020204" pitchFamily="34" charset="0"/>
              <a:buChar char="•"/>
            </a:pPr>
            <a:r>
              <a:rPr lang="az-Latn-AZ" sz="1400"/>
              <a:t>Mənfi tərəfdir</a:t>
            </a:r>
          </a:p>
          <a:p>
            <a:pPr marL="742950" lvl="1" indent="-285750">
              <a:buFont typeface="Arial" panose="020B0604020202020204" pitchFamily="34" charset="0"/>
              <a:buChar char="•"/>
            </a:pPr>
            <a:r>
              <a:rPr lang="az-Latn-AZ" sz="1400"/>
              <a:t>Cərəyan buradan çıxır</a:t>
            </a:r>
          </a:p>
          <a:p>
            <a:pPr marL="742950" lvl="1" indent="-285750">
              <a:buFont typeface="Arial" panose="020B0604020202020204" pitchFamily="34" charset="0"/>
              <a:buChar char="•"/>
            </a:pPr>
            <a:r>
              <a:rPr lang="az-Latn-AZ" sz="1400"/>
              <a:t>Adətən qısa ayaq olur</a:t>
            </a:r>
          </a:p>
          <a:p>
            <a:endParaRPr lang="az-Latn-AZ" sz="1400"/>
          </a:p>
          <a:p>
            <a:endParaRPr lang="az-Latn-AZ" sz="1400"/>
          </a:p>
          <a:p>
            <a:r>
              <a:rPr lang="en-US" sz="1400"/>
              <a:t>Niyə ayaqlar bəzən fərqli uzunluqdadır? Bu təsadüf deyil, məqsədlidir. Bu, yeni başlayanlar üçün asanlıqdır, </a:t>
            </a:r>
            <a:endParaRPr lang="az-Latn-AZ" sz="1400"/>
          </a:p>
          <a:p>
            <a:r>
              <a:rPr lang="en-US" sz="1400"/>
              <a:t>səhv qoşulmasın deyə.</a:t>
            </a:r>
            <a:endParaRPr lang="az-Latn-AZ" sz="1400"/>
          </a:p>
          <a:p>
            <a:endParaRPr lang="az-Latn-AZ" sz="1400"/>
          </a:p>
          <a:p>
            <a:endParaRPr lang="az-Latn-AZ" sz="1400"/>
          </a:p>
          <a:p>
            <a:endParaRPr lang="az-Latn-AZ" sz="1400"/>
          </a:p>
          <a:p>
            <a:endParaRPr lang="ru-RU" sz="1400"/>
          </a:p>
        </p:txBody>
      </p:sp>
      <p:pic>
        <p:nvPicPr>
          <p:cNvPr id="3" name="Picture 2">
            <a:extLst>
              <a:ext uri="{FF2B5EF4-FFF2-40B4-BE49-F238E27FC236}">
                <a16:creationId xmlns:a16="http://schemas.microsoft.com/office/drawing/2014/main" id="{68778822-C149-3E51-2C6B-CE59E832BFE5}"/>
              </a:ext>
            </a:extLst>
          </p:cNvPr>
          <p:cNvPicPr>
            <a:picLocks noChangeAspect="1"/>
          </p:cNvPicPr>
          <p:nvPr/>
        </p:nvPicPr>
        <p:blipFill>
          <a:blip r:embed="rId2"/>
          <a:stretch>
            <a:fillRect/>
          </a:stretch>
        </p:blipFill>
        <p:spPr>
          <a:xfrm>
            <a:off x="8951106" y="0"/>
            <a:ext cx="3240894" cy="3375232"/>
          </a:xfrm>
          <a:prstGeom prst="rect">
            <a:avLst/>
          </a:prstGeom>
        </p:spPr>
      </p:pic>
      <p:pic>
        <p:nvPicPr>
          <p:cNvPr id="6" name="Picture 5">
            <a:extLst>
              <a:ext uri="{FF2B5EF4-FFF2-40B4-BE49-F238E27FC236}">
                <a16:creationId xmlns:a16="http://schemas.microsoft.com/office/drawing/2014/main" id="{E21E140C-8A68-7E45-0ACA-1D14BE8B4979}"/>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29358783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62059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1057948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290809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828075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5416237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6628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4902665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05957587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431143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6276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754874"/>
          </a:xfrm>
          <a:prstGeom prst="rect">
            <a:avLst/>
          </a:prstGeom>
          <a:noFill/>
        </p:spPr>
        <p:txBody>
          <a:bodyPr wrap="square">
            <a:spAutoFit/>
          </a:bodyPr>
          <a:lstStyle/>
          <a:p>
            <a:r>
              <a:rPr lang="en-US" sz="1400"/>
              <a:t>Ayaqlar eyni uzunluqdadırsa anod–katodu necə tapım?</a:t>
            </a:r>
            <a:endParaRPr lang="az-Latn-AZ" sz="1400"/>
          </a:p>
          <a:p>
            <a:endParaRPr lang="az-Latn-AZ" sz="1400"/>
          </a:p>
          <a:p>
            <a:endParaRPr lang="az-Latn-AZ" sz="1400"/>
          </a:p>
          <a:p>
            <a:r>
              <a:rPr lang="en-US" sz="1400"/>
              <a:t>1. LED-in içərisinə bax</a:t>
            </a:r>
          </a:p>
          <a:p>
            <a:pPr marL="742950" lvl="1" indent="-285750">
              <a:buFont typeface="Arial" panose="020B0604020202020204" pitchFamily="34" charset="0"/>
              <a:buChar char="•"/>
            </a:pPr>
            <a:r>
              <a:rPr lang="en-US" sz="1400"/>
              <a:t>Böyük metal hissə → Katod (−)</a:t>
            </a:r>
          </a:p>
          <a:p>
            <a:pPr marL="742950" lvl="1" indent="-285750">
              <a:buFont typeface="Arial" panose="020B0604020202020204" pitchFamily="34" charset="0"/>
              <a:buChar char="•"/>
            </a:pPr>
            <a:r>
              <a:rPr lang="en-US" sz="1400"/>
              <a:t>Kiçik metal hissə → Anod (+)</a:t>
            </a:r>
          </a:p>
          <a:p>
            <a:endParaRPr lang="en-US" sz="1400"/>
          </a:p>
          <a:p>
            <a:r>
              <a:rPr lang="en-US" sz="1400"/>
              <a:t>2. LED-in kənarında düz tərəf olur</a:t>
            </a:r>
          </a:p>
          <a:p>
            <a:pPr marL="742950" lvl="1" indent="-285750">
              <a:buFont typeface="Arial" panose="020B0604020202020204" pitchFamily="34" charset="0"/>
              <a:buChar char="•"/>
            </a:pPr>
            <a:r>
              <a:rPr lang="en-US" sz="1400"/>
              <a:t>Düz kənar olan tərəf → Katod</a:t>
            </a:r>
          </a:p>
          <a:p>
            <a:endParaRPr lang="en-US" sz="1400"/>
          </a:p>
          <a:p>
            <a:r>
              <a:rPr lang="en-US" sz="1400"/>
              <a:t>3. Multimetr (daha dəqiq)</a:t>
            </a:r>
          </a:p>
          <a:p>
            <a:pPr marL="742950" lvl="1" indent="-285750">
              <a:buFont typeface="Arial" panose="020B0604020202020204" pitchFamily="34" charset="0"/>
              <a:buChar char="•"/>
            </a:pPr>
            <a:r>
              <a:rPr lang="en-US" sz="1400"/>
              <a:t>Diode test rejimi</a:t>
            </a:r>
          </a:p>
          <a:p>
            <a:pPr marL="742950" lvl="1" indent="-285750">
              <a:buFont typeface="Arial" panose="020B0604020202020204" pitchFamily="34" charset="0"/>
              <a:buChar char="•"/>
            </a:pPr>
            <a:r>
              <a:rPr lang="en-US" sz="1400"/>
              <a:t>Doğru istiqamətdə LED zəif yanar</a:t>
            </a:r>
          </a:p>
          <a:p>
            <a:endParaRPr lang="az-Latn-AZ" sz="1400"/>
          </a:p>
          <a:p>
            <a:endParaRPr lang="az-Latn-AZ" sz="1400"/>
          </a:p>
          <a:p>
            <a:endParaRPr lang="az-Latn-AZ" sz="1400"/>
          </a:p>
          <a:p>
            <a:r>
              <a:rPr lang="en-US" sz="1400"/>
              <a:t>LED çox həssasdır, artıq cərəyan gələrsə yanar. </a:t>
            </a:r>
            <a:r>
              <a:rPr lang="az-Latn-AZ" sz="1400"/>
              <a:t>Bunun üçün </a:t>
            </a:r>
            <a:r>
              <a:rPr lang="az-Latn-AZ" sz="1400" b="1">
                <a:solidFill>
                  <a:srgbClr val="FF0000"/>
                </a:solidFill>
              </a:rPr>
              <a:t>rezistor</a:t>
            </a:r>
            <a:r>
              <a:rPr lang="az-Latn-AZ" sz="1400"/>
              <a:t> istifadə edilir. </a:t>
            </a:r>
            <a:r>
              <a:rPr lang="en-US" sz="1400"/>
              <a:t>Rezistor cərəyanı azaldır və LED-i qoruyur.</a:t>
            </a:r>
            <a:endParaRPr lang="ru-RU" sz="1400"/>
          </a:p>
        </p:txBody>
      </p:sp>
      <p:pic>
        <p:nvPicPr>
          <p:cNvPr id="2" name="Picture 1">
            <a:extLst>
              <a:ext uri="{FF2B5EF4-FFF2-40B4-BE49-F238E27FC236}">
                <a16:creationId xmlns:a16="http://schemas.microsoft.com/office/drawing/2014/main" id="{47E358DB-D1A5-2E66-9623-04E450115248}"/>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DE6A7AE8-F1B6-D2CC-7067-20BEE0FB23E1}"/>
              </a:ext>
            </a:extLst>
          </p:cNvPr>
          <p:cNvPicPr>
            <a:picLocks noChangeAspect="1"/>
          </p:cNvPicPr>
          <p:nvPr/>
        </p:nvPicPr>
        <p:blipFill>
          <a:blip r:embed="rId3"/>
          <a:stretch>
            <a:fillRect/>
          </a:stretch>
        </p:blipFill>
        <p:spPr>
          <a:xfrm>
            <a:off x="9341873" y="3908804"/>
            <a:ext cx="2850127" cy="2949196"/>
          </a:xfrm>
          <a:prstGeom prst="rect">
            <a:avLst/>
          </a:prstGeom>
        </p:spPr>
      </p:pic>
      <p:pic>
        <p:nvPicPr>
          <p:cNvPr id="6" name="Picture 5">
            <a:extLst>
              <a:ext uri="{FF2B5EF4-FFF2-40B4-BE49-F238E27FC236}">
                <a16:creationId xmlns:a16="http://schemas.microsoft.com/office/drawing/2014/main" id="{ABB547E8-2B2B-1CAA-77D3-07123E3D8F81}"/>
              </a:ext>
            </a:extLst>
          </p:cNvPr>
          <p:cNvPicPr>
            <a:picLocks noChangeAspect="1"/>
          </p:cNvPicPr>
          <p:nvPr/>
        </p:nvPicPr>
        <p:blipFill>
          <a:blip r:embed="rId4"/>
          <a:srcRect b="14513"/>
          <a:stretch/>
        </p:blipFill>
        <p:spPr>
          <a:xfrm>
            <a:off x="0" y="4336821"/>
            <a:ext cx="5494496" cy="2521179"/>
          </a:xfrm>
          <a:prstGeom prst="rect">
            <a:avLst/>
          </a:prstGeom>
        </p:spPr>
      </p:pic>
    </p:spTree>
    <p:extLst>
      <p:ext uri="{BB962C8B-B14F-4D97-AF65-F5344CB8AC3E}">
        <p14:creationId xmlns:p14="http://schemas.microsoft.com/office/powerpoint/2010/main" val="365083517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7258427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2079539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5659280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514543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6565317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502740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3459577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1319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5156478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58218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970318"/>
          </a:xfrm>
          <a:prstGeom prst="rect">
            <a:avLst/>
          </a:prstGeom>
          <a:noFill/>
        </p:spPr>
        <p:txBody>
          <a:bodyPr wrap="square">
            <a:spAutoFit/>
          </a:bodyPr>
          <a:lstStyle/>
          <a:p>
            <a:r>
              <a:rPr lang="en-US" sz="1400"/>
              <a:t>LED yanmırsa 10 səbəb</a:t>
            </a:r>
          </a:p>
          <a:p>
            <a:pPr marL="742950" lvl="1" indent="-285750">
              <a:lnSpc>
                <a:spcPct val="150000"/>
              </a:lnSpc>
              <a:buFont typeface="Arial" panose="020B0604020202020204" pitchFamily="34" charset="0"/>
              <a:buChar char="•"/>
            </a:pPr>
            <a:r>
              <a:rPr lang="en-US" sz="1400"/>
              <a:t>LED tərs taxılıb (anod–katod səhvdir)</a:t>
            </a:r>
          </a:p>
          <a:p>
            <a:pPr marL="742950" lvl="1" indent="-285750">
              <a:lnSpc>
                <a:spcPct val="150000"/>
              </a:lnSpc>
              <a:buFont typeface="Arial" panose="020B0604020202020204" pitchFamily="34" charset="0"/>
              <a:buChar char="•"/>
            </a:pPr>
            <a:r>
              <a:rPr lang="en-US" sz="1400"/>
              <a:t>Rezistor yoxdur</a:t>
            </a:r>
          </a:p>
          <a:p>
            <a:pPr marL="742950" lvl="1" indent="-285750">
              <a:lnSpc>
                <a:spcPct val="150000"/>
              </a:lnSpc>
              <a:buFont typeface="Arial" panose="020B0604020202020204" pitchFamily="34" charset="0"/>
              <a:buChar char="•"/>
            </a:pPr>
            <a:r>
              <a:rPr lang="en-US" sz="1400"/>
              <a:t>Rezistor dəyəri çox böyükdür</a:t>
            </a:r>
          </a:p>
          <a:p>
            <a:pPr marL="742950" lvl="1" indent="-285750">
              <a:lnSpc>
                <a:spcPct val="150000"/>
              </a:lnSpc>
              <a:buFont typeface="Arial" panose="020B0604020202020204" pitchFamily="34" charset="0"/>
              <a:buChar char="•"/>
            </a:pPr>
            <a:r>
              <a:rPr lang="en-US" sz="1400"/>
              <a:t>Yanlış breadboard dəliyi</a:t>
            </a:r>
          </a:p>
          <a:p>
            <a:pPr marL="742950" lvl="1" indent="-285750">
              <a:lnSpc>
                <a:spcPct val="150000"/>
              </a:lnSpc>
              <a:buFont typeface="Arial" panose="020B0604020202020204" pitchFamily="34" charset="0"/>
              <a:buChar char="•"/>
            </a:pPr>
            <a:r>
              <a:rPr lang="en-US" sz="1400"/>
              <a:t>Arduino GND qoşulmayıb</a:t>
            </a:r>
          </a:p>
          <a:p>
            <a:pPr marL="742950" lvl="1" indent="-285750">
              <a:lnSpc>
                <a:spcPct val="150000"/>
              </a:lnSpc>
              <a:buFont typeface="Arial" panose="020B0604020202020204" pitchFamily="34" charset="0"/>
              <a:buChar char="•"/>
            </a:pPr>
            <a:r>
              <a:rPr lang="en-US" sz="1400"/>
              <a:t>Yanlış pin istifadə edilib</a:t>
            </a:r>
          </a:p>
          <a:p>
            <a:pPr marL="742950" lvl="1" indent="-285750">
              <a:lnSpc>
                <a:spcPct val="150000"/>
              </a:lnSpc>
              <a:buFont typeface="Arial" panose="020B0604020202020204" pitchFamily="34" charset="0"/>
              <a:buChar char="•"/>
            </a:pPr>
            <a:r>
              <a:rPr lang="en-US" sz="1400"/>
              <a:t>Kodda pin OUTPUT deyil</a:t>
            </a:r>
          </a:p>
          <a:p>
            <a:pPr marL="742950" lvl="1" indent="-285750">
              <a:lnSpc>
                <a:spcPct val="150000"/>
              </a:lnSpc>
              <a:buFont typeface="Arial" panose="020B0604020202020204" pitchFamily="34" charset="0"/>
              <a:buChar char="•"/>
            </a:pPr>
            <a:r>
              <a:rPr lang="en-US" sz="1400"/>
              <a:t>LED xarabdır</a:t>
            </a:r>
          </a:p>
          <a:p>
            <a:pPr marL="742950" lvl="1" indent="-285750">
              <a:lnSpc>
                <a:spcPct val="150000"/>
              </a:lnSpc>
              <a:buFont typeface="Arial" panose="020B0604020202020204" pitchFamily="34" charset="0"/>
              <a:buChar char="•"/>
            </a:pPr>
            <a:r>
              <a:rPr lang="en-US" sz="1400"/>
              <a:t>Kabel qırıqdır</a:t>
            </a:r>
          </a:p>
          <a:p>
            <a:pPr marL="742950" lvl="1" indent="-285750">
              <a:lnSpc>
                <a:spcPct val="150000"/>
              </a:lnSpc>
              <a:buFont typeface="Arial" panose="020B0604020202020204" pitchFamily="34" charset="0"/>
              <a:buChar char="•"/>
            </a:pPr>
            <a:r>
              <a:rPr lang="en-US" sz="1400"/>
              <a:t>Arduino-ya enerji gəlmi</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DC98D5F6-6B50-43AD-8C1F-5BC35F0DBCDF}"/>
              </a:ext>
            </a:extLst>
          </p:cNvPr>
          <p:cNvPicPr>
            <a:picLocks noChangeAspect="1"/>
          </p:cNvPicPr>
          <p:nvPr/>
        </p:nvPicPr>
        <p:blipFill>
          <a:blip r:embed="rId2"/>
          <a:stretch>
            <a:fillRect/>
          </a:stretch>
        </p:blipFill>
        <p:spPr>
          <a:xfrm>
            <a:off x="8951106" y="0"/>
            <a:ext cx="3240894" cy="3375232"/>
          </a:xfrm>
          <a:prstGeom prst="rect">
            <a:avLst/>
          </a:prstGeom>
        </p:spPr>
      </p:pic>
      <p:pic>
        <p:nvPicPr>
          <p:cNvPr id="3" name="Picture 2">
            <a:extLst>
              <a:ext uri="{FF2B5EF4-FFF2-40B4-BE49-F238E27FC236}">
                <a16:creationId xmlns:a16="http://schemas.microsoft.com/office/drawing/2014/main" id="{A6B3CFA4-9774-C736-EF13-BC7D42CC765E}"/>
              </a:ext>
            </a:extLst>
          </p:cNvPr>
          <p:cNvPicPr>
            <a:picLocks noChangeAspect="1"/>
          </p:cNvPicPr>
          <p:nvPr/>
        </p:nvPicPr>
        <p:blipFill>
          <a:blip r:embed="rId3"/>
          <a:stretch>
            <a:fillRect/>
          </a:stretch>
        </p:blipFill>
        <p:spPr>
          <a:xfrm>
            <a:off x="9341873" y="3908804"/>
            <a:ext cx="2850127" cy="2949196"/>
          </a:xfrm>
          <a:prstGeom prst="rect">
            <a:avLst/>
          </a:prstGeom>
        </p:spPr>
      </p:pic>
    </p:spTree>
    <p:extLst>
      <p:ext uri="{BB962C8B-B14F-4D97-AF65-F5344CB8AC3E}">
        <p14:creationId xmlns:p14="http://schemas.microsoft.com/office/powerpoint/2010/main" val="309462299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43142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864363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4679124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4728708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0976269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6895109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67632089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140565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849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4000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Button – basanda Arduino-ya “əmr” göndərən kiçik düymədir.</a:t>
            </a:r>
            <a:endParaRPr lang="az-Latn-AZ" sz="1400"/>
          </a:p>
          <a:p>
            <a:endParaRPr lang="az-Latn-AZ" sz="1400"/>
          </a:p>
          <a:p>
            <a:r>
              <a:rPr lang="en-US" sz="1400"/>
              <a:t>Nə üçün lazımdır?</a:t>
            </a:r>
          </a:p>
          <a:p>
            <a:pPr marL="742950" lvl="1" indent="-285750">
              <a:lnSpc>
                <a:spcPct val="150000"/>
              </a:lnSpc>
              <a:buFont typeface="Arial" panose="020B0604020202020204" pitchFamily="34" charset="0"/>
              <a:buChar char="•"/>
            </a:pPr>
            <a:r>
              <a:rPr lang="en-US" sz="1400"/>
              <a:t>LED yandırmaq / söndürmək</a:t>
            </a:r>
          </a:p>
          <a:p>
            <a:pPr marL="742950" lvl="1" indent="-285750">
              <a:lnSpc>
                <a:spcPct val="150000"/>
              </a:lnSpc>
              <a:buFont typeface="Arial" panose="020B0604020202020204" pitchFamily="34" charset="0"/>
              <a:buChar char="•"/>
            </a:pPr>
            <a:r>
              <a:rPr lang="en-US" sz="1400"/>
              <a:t>Menyu dəyişmək</a:t>
            </a:r>
          </a:p>
          <a:p>
            <a:pPr marL="742950" lvl="1" indent="-285750">
              <a:lnSpc>
                <a:spcPct val="150000"/>
              </a:lnSpc>
              <a:buFont typeface="Arial" panose="020B0604020202020204" pitchFamily="34" charset="0"/>
              <a:buChar char="•"/>
            </a:pPr>
            <a:r>
              <a:rPr lang="en-US" sz="1400"/>
              <a:t>Başlat / dayandırmaq</a:t>
            </a:r>
          </a:p>
          <a:p>
            <a:pPr marL="742950" lvl="1" indent="-285750">
              <a:lnSpc>
                <a:spcPct val="150000"/>
              </a:lnSpc>
              <a:buFont typeface="Arial" panose="020B0604020202020204" pitchFamily="34" charset="0"/>
              <a:buChar char="•"/>
            </a:pPr>
            <a:r>
              <a:rPr lang="en-US" sz="1400"/>
              <a:t>Seçim etmək</a:t>
            </a:r>
          </a:p>
          <a:p>
            <a:endParaRPr lang="en-US" sz="1400"/>
          </a:p>
          <a:p>
            <a:r>
              <a:rPr lang="en-US" sz="1400"/>
              <a:t>Yəni istifadəçi Arduino ilə ünsiyyət qursun deyə lazımdır.</a:t>
            </a:r>
            <a:endParaRPr lang="az-Latn-AZ" sz="1400"/>
          </a:p>
          <a:p>
            <a:endParaRPr lang="az-Latn-AZ" sz="1400"/>
          </a:p>
          <a:p>
            <a:endParaRPr lang="en-US" sz="1400"/>
          </a:p>
          <a:p>
            <a:r>
              <a:rPr lang="en-US" sz="1400"/>
              <a:t>Button növləri (qısa)</a:t>
            </a:r>
          </a:p>
          <a:p>
            <a:endParaRPr lang="en-US" sz="1400"/>
          </a:p>
          <a:p>
            <a:r>
              <a:rPr lang="en-US" sz="1400"/>
              <a:t>1️⃣ Tactile button – ən çox istifadə olunan, bas-burax düymə</a:t>
            </a:r>
          </a:p>
          <a:p>
            <a:r>
              <a:rPr lang="en-US" sz="1400"/>
              <a:t>2️⃣ Push button (momentary) – basılı saxladığın müddət işləyir</a:t>
            </a:r>
          </a:p>
          <a:p>
            <a:r>
              <a:rPr lang="en-US" sz="1400"/>
              <a:t>3️⃣ Toggle switch – açıq / bağlı vəziyyətdə qalır</a:t>
            </a:r>
          </a:p>
          <a:p>
            <a:r>
              <a:rPr lang="en-US" sz="1400"/>
              <a:t>4️⃣ Slide switch – sürüşdürülən açar</a:t>
            </a:r>
          </a:p>
          <a:p>
            <a:r>
              <a:rPr lang="en-US" sz="1400"/>
              <a:t>5️⃣ Rotary switch – çevrilən </a:t>
            </a:r>
            <a:r>
              <a:rPr lang="az-Latn-AZ" sz="1400"/>
              <a:t>düymə</a:t>
            </a:r>
            <a:endParaRPr lang="en-US" sz="1400"/>
          </a:p>
          <a:p>
            <a:endParaRPr lang="en-US" sz="1400"/>
          </a:p>
          <a:p>
            <a:endParaRPr lang="ru-RU" sz="1400"/>
          </a:p>
        </p:txBody>
      </p:sp>
      <p:pic>
        <p:nvPicPr>
          <p:cNvPr id="3" name="Picture 2">
            <a:extLst>
              <a:ext uri="{FF2B5EF4-FFF2-40B4-BE49-F238E27FC236}">
                <a16:creationId xmlns:a16="http://schemas.microsoft.com/office/drawing/2014/main" id="{B97241FA-50F5-E80A-B87B-9CC61719FE15}"/>
              </a:ext>
            </a:extLst>
          </p:cNvPr>
          <p:cNvPicPr>
            <a:picLocks noChangeAspect="1"/>
          </p:cNvPicPr>
          <p:nvPr/>
        </p:nvPicPr>
        <p:blipFill>
          <a:blip r:embed="rId2"/>
          <a:stretch>
            <a:fillRect/>
          </a:stretch>
        </p:blipFill>
        <p:spPr>
          <a:xfrm>
            <a:off x="7087438" y="0"/>
            <a:ext cx="5102940" cy="3677055"/>
          </a:xfrm>
          <a:prstGeom prst="rect">
            <a:avLst/>
          </a:prstGeom>
        </p:spPr>
      </p:pic>
    </p:spTree>
    <p:extLst>
      <p:ext uri="{BB962C8B-B14F-4D97-AF65-F5344CB8AC3E}">
        <p14:creationId xmlns:p14="http://schemas.microsoft.com/office/powerpoint/2010/main" val="407838252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13937736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99728912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43850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114849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7866168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3446735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08369781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930154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02462141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61972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az-Latn-AZ" sz="1400"/>
              <a:t>İndi isə</a:t>
            </a:r>
            <a:r>
              <a:rPr lang="en-US" sz="1400"/>
              <a:t> Arduino vs Raspberry Pi fərqini texniki terminlərlə boğmadan, məntiq üzərindən izah edək.</a:t>
            </a:r>
            <a:endParaRPr lang="az-Latn-AZ" sz="1400"/>
          </a:p>
          <a:p>
            <a:endParaRPr lang="az-Latn-AZ" sz="1400"/>
          </a:p>
          <a:p>
            <a:pPr marL="742950" lvl="1" indent="-285750">
              <a:lnSpc>
                <a:spcPct val="150000"/>
              </a:lnSpc>
              <a:buFont typeface="Arial" panose="020B0604020202020204" pitchFamily="34" charset="0"/>
              <a:buChar char="•"/>
            </a:pPr>
            <a:r>
              <a:rPr lang="en-US" sz="1400"/>
              <a:t>Arduino qərar verən bir nəzarətçidir,</a:t>
            </a:r>
          </a:p>
          <a:p>
            <a:pPr marL="742950" lvl="1" indent="-285750">
              <a:lnSpc>
                <a:spcPct val="150000"/>
              </a:lnSpc>
              <a:buFont typeface="Arial" panose="020B0604020202020204" pitchFamily="34" charset="0"/>
              <a:buChar char="•"/>
            </a:pPr>
            <a:r>
              <a:rPr lang="en-US" sz="1400"/>
              <a:t>Raspberry Pi isə tam bir kompüterdir.</a:t>
            </a:r>
            <a:endParaRPr lang="az-Latn-AZ" sz="1400"/>
          </a:p>
          <a:p>
            <a:endParaRPr lang="az-Latn-AZ" sz="1400"/>
          </a:p>
          <a:p>
            <a:r>
              <a:rPr lang="en-US" sz="1400"/>
              <a:t>Arduino necə düşünür?</a:t>
            </a:r>
          </a:p>
          <a:p>
            <a:endParaRPr lang="en-US" sz="1400"/>
          </a:p>
          <a:p>
            <a:r>
              <a:rPr lang="en-US" sz="1400"/>
              <a:t>Arduino:</a:t>
            </a:r>
          </a:p>
          <a:p>
            <a:pPr marL="742950" lvl="1" indent="-285750">
              <a:buFont typeface="Arial" panose="020B0604020202020204" pitchFamily="34" charset="0"/>
              <a:buChar char="•"/>
            </a:pPr>
            <a:r>
              <a:rPr lang="en-US" sz="1400"/>
              <a:t>tək bir proqramı işlədər</a:t>
            </a:r>
          </a:p>
          <a:p>
            <a:pPr marL="742950" lvl="1" indent="-285750">
              <a:buFont typeface="Arial" panose="020B0604020202020204" pitchFamily="34" charset="0"/>
              <a:buChar char="•"/>
            </a:pPr>
            <a:r>
              <a:rPr lang="en-US" sz="1400"/>
              <a:t>eyni işi dayanmadan və stabil şəkildə yerinə yetirər</a:t>
            </a:r>
          </a:p>
          <a:p>
            <a:pPr marL="742950" lvl="1" indent="-285750">
              <a:buFont typeface="Arial" panose="020B0604020202020204" pitchFamily="34" charset="0"/>
              <a:buChar char="•"/>
            </a:pPr>
            <a:r>
              <a:rPr lang="en-US" sz="1400"/>
              <a:t>açılan kimi dərhal işləməyə başlayar</a:t>
            </a:r>
          </a:p>
          <a:p>
            <a:pPr marL="742950" lvl="1" indent="-285750">
              <a:buFont typeface="Arial" panose="020B0604020202020204" pitchFamily="34" charset="0"/>
              <a:buChar char="•"/>
            </a:pPr>
            <a:r>
              <a:rPr lang="en-US" sz="1400"/>
              <a:t>real vaxtda reaksiyaya uyğundur</a:t>
            </a:r>
          </a:p>
          <a:p>
            <a:endParaRPr lang="en-US" sz="1400"/>
          </a:p>
          <a:p>
            <a:r>
              <a:rPr lang="en-US" sz="1400"/>
              <a:t>Məsələn:</a:t>
            </a:r>
          </a:p>
          <a:p>
            <a:pPr marL="742950" lvl="1" indent="-285750">
              <a:buFont typeface="Arial" panose="020B0604020202020204" pitchFamily="34" charset="0"/>
              <a:buChar char="•"/>
            </a:pPr>
            <a:r>
              <a:rPr lang="en-US" sz="1400"/>
              <a:t>düyməyə basıldı → işıq yandı</a:t>
            </a:r>
          </a:p>
          <a:p>
            <a:pPr marL="742950" lvl="1" indent="-285750">
              <a:buFont typeface="Arial" panose="020B0604020202020204" pitchFamily="34" charset="0"/>
              <a:buChar char="•"/>
            </a:pPr>
            <a:r>
              <a:rPr lang="en-US" sz="1400"/>
              <a:t>temperatur artdı → fan işə düşdü</a:t>
            </a:r>
          </a:p>
          <a:p>
            <a:pPr marL="742950" lvl="1" indent="-285750">
              <a:buFont typeface="Arial" panose="020B0604020202020204" pitchFamily="34" charset="0"/>
              <a:buChar char="•"/>
            </a:pPr>
            <a:r>
              <a:rPr lang="en-US" sz="1400"/>
              <a:t>qapı açıldı → siqnal çaldı</a:t>
            </a:r>
            <a:endParaRPr lang="az-Latn-AZ" sz="1400"/>
          </a:p>
          <a:p>
            <a:pPr marL="285750" indent="-285750">
              <a:buFont typeface="Arial" panose="020B0604020202020204" pitchFamily="34" charset="0"/>
              <a:buChar char="•"/>
            </a:pPr>
            <a:endParaRPr lang="en-US" sz="1400"/>
          </a:p>
          <a:p>
            <a:r>
              <a:rPr lang="en-US" sz="1400"/>
              <a:t>Arduino üçün “gözləmək” yoxdur, daim ayıqdır.</a:t>
            </a:r>
            <a:endParaRPr lang="ru-RU" sz="1400"/>
          </a:p>
        </p:txBody>
      </p:sp>
    </p:spTree>
    <p:extLst>
      <p:ext uri="{BB962C8B-B14F-4D97-AF65-F5344CB8AC3E}">
        <p14:creationId xmlns:p14="http://schemas.microsoft.com/office/powerpoint/2010/main" val="233762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12188757" cy="6232475"/>
          </a:xfrm>
          <a:prstGeom prst="rect">
            <a:avLst/>
          </a:prstGeom>
          <a:noFill/>
        </p:spPr>
        <p:txBody>
          <a:bodyPr wrap="square">
            <a:spAutoFit/>
          </a:bodyPr>
          <a:lstStyle/>
          <a:p>
            <a:r>
              <a:rPr lang="en-US" sz="1400"/>
              <a:t>Arduino da LDR (Light Dependent Resistor – işığa həssas rezistor</a:t>
            </a:r>
            <a:r>
              <a:rPr lang="az-Latn-AZ" sz="1400"/>
              <a:t> (fotorezistor) </a:t>
            </a:r>
            <a:r>
              <a:rPr lang="en-US" sz="1400"/>
              <a:t>) - </a:t>
            </a:r>
            <a:r>
              <a:rPr lang="az-Latn-AZ" sz="1400"/>
              <a:t>işıq</a:t>
            </a:r>
            <a:r>
              <a:rPr lang="en-US" sz="1400"/>
              <a:t> səviyyəsinə görə müqaviməti dəyişən bir rezistordur:</a:t>
            </a:r>
            <a:endParaRPr lang="az-Latn-AZ" sz="1400"/>
          </a:p>
          <a:p>
            <a:pPr marL="742950" lvl="1" indent="-285750">
              <a:lnSpc>
                <a:spcPct val="150000"/>
              </a:lnSpc>
              <a:buFont typeface="Arial" panose="020B0604020202020204" pitchFamily="34" charset="0"/>
              <a:buChar char="•"/>
            </a:pPr>
            <a:r>
              <a:rPr lang="en-US" sz="1400"/>
              <a:t>İşıq çox olduqda ⇒ müqavimət azalır</a:t>
            </a:r>
          </a:p>
          <a:p>
            <a:pPr marL="742950" lvl="1" indent="-285750">
              <a:lnSpc>
                <a:spcPct val="150000"/>
              </a:lnSpc>
              <a:buFont typeface="Arial" panose="020B0604020202020204" pitchFamily="34" charset="0"/>
              <a:buChar char="•"/>
            </a:pPr>
            <a:r>
              <a:rPr lang="en-US" sz="1400"/>
              <a:t>İşıq az olduqda ⇒ müqavimət artır</a:t>
            </a:r>
            <a:endParaRPr lang="az-Latn-AZ" sz="1400"/>
          </a:p>
          <a:p>
            <a:endParaRPr lang="az-Latn-AZ" sz="1400"/>
          </a:p>
          <a:p>
            <a:r>
              <a:rPr lang="pt-BR" sz="1400"/>
              <a:t>Buna görə LDR “fotoresistor” da adlanır.</a:t>
            </a:r>
            <a:endParaRPr lang="az-Latn-AZ" sz="1400"/>
          </a:p>
          <a:p>
            <a:endParaRPr lang="az-Latn-AZ" sz="1400"/>
          </a:p>
          <a:p>
            <a:r>
              <a:rPr lang="az-Latn-AZ" sz="1400"/>
              <a:t>Haralarda tətbiq edilir:</a:t>
            </a:r>
          </a:p>
          <a:p>
            <a:pPr marL="742950" lvl="1" indent="-285750">
              <a:lnSpc>
                <a:spcPct val="150000"/>
              </a:lnSpc>
              <a:buFont typeface="Arial" panose="020B0604020202020204" pitchFamily="34" charset="0"/>
              <a:buChar char="•"/>
            </a:pPr>
            <a:r>
              <a:rPr lang="en-US" sz="1400"/>
              <a:t>İşıq sensorları (gün işığına görə lampaları yandırmaq/söndürmək)</a:t>
            </a:r>
          </a:p>
          <a:p>
            <a:pPr marL="742950" lvl="1" indent="-285750">
              <a:lnSpc>
                <a:spcPct val="150000"/>
              </a:lnSpc>
              <a:buFont typeface="Arial" panose="020B0604020202020204" pitchFamily="34" charset="0"/>
              <a:buChar char="•"/>
            </a:pPr>
            <a:r>
              <a:rPr lang="en-US" sz="1400"/>
              <a:t>Avtomatik küçə işıqları</a:t>
            </a:r>
          </a:p>
          <a:p>
            <a:pPr marL="742950" lvl="1" indent="-285750">
              <a:lnSpc>
                <a:spcPct val="150000"/>
              </a:lnSpc>
              <a:buFont typeface="Arial" panose="020B0604020202020204" pitchFamily="34" charset="0"/>
              <a:buChar char="•"/>
            </a:pPr>
            <a:r>
              <a:rPr lang="en-US" sz="1400"/>
              <a:t>Təhlükəsizlik sistemləri</a:t>
            </a:r>
            <a:endParaRPr lang="az-Latn-AZ" sz="1400"/>
          </a:p>
          <a:p>
            <a:endParaRPr lang="az-Latn-AZ" sz="1400"/>
          </a:p>
          <a:p>
            <a:endParaRPr lang="az-Latn-AZ" sz="1400"/>
          </a:p>
          <a:p>
            <a:r>
              <a:rPr lang="en-US" sz="1400"/>
              <a:t>Müqavimət elektrik cərəyanının axışına qarşı göstərilən maneədir. O, elektrik enerjisinin keçməsini “yavaşladır”. Misal </a:t>
            </a:r>
            <a:br>
              <a:rPr lang="az-Latn-AZ" sz="1400"/>
            </a:br>
            <a:r>
              <a:rPr lang="en-US" sz="1400"/>
              <a:t>üçün, böyük müqavimət olan bir rezistordan cərəyan az keçir, kiçik müqavimətdə isə çox keçir. LDR-də bu müqavimət </a:t>
            </a:r>
            <a:br>
              <a:rPr lang="az-Latn-AZ" sz="1400"/>
            </a:br>
            <a:r>
              <a:rPr lang="en-US" sz="1400"/>
              <a:t>işığın miqdarına görə dəyişir. Belə ki, işıq çox olduqda müqavimət azalır, işıq az olduqda isə müqavimət artır.</a:t>
            </a:r>
            <a:endParaRPr lang="az-Latn-AZ" sz="1400"/>
          </a:p>
          <a:p>
            <a:endParaRPr lang="az-Latn-AZ" sz="1400"/>
          </a:p>
          <a:p>
            <a:endParaRPr lang="az-Latn-AZ" sz="1400"/>
          </a:p>
          <a:p>
            <a:r>
              <a:rPr lang="en-US" sz="1400"/>
              <a:t>“</a:t>
            </a:r>
            <a:r>
              <a:rPr lang="az-Latn-AZ" sz="1400" b="1"/>
              <a:t>C</a:t>
            </a:r>
            <a:r>
              <a:rPr lang="en-US" sz="1400" b="1"/>
              <a:t>ərəyanı azaldıb artırmaq niyə lazımdır, məqsədi nədir”. Sadə şəkildə izah edim</a:t>
            </a:r>
            <a:r>
              <a:rPr lang="en-US" sz="1400"/>
              <a:t>:</a:t>
            </a:r>
          </a:p>
          <a:p>
            <a:pPr marL="342900" indent="-342900">
              <a:buFont typeface="+mj-lt"/>
              <a:buAutoNum type="arabicPeriod"/>
            </a:pPr>
            <a:r>
              <a:rPr lang="en-US" sz="1400"/>
              <a:t>Cihazın qorunması üçün – çox cərəyan keçərsə, komponentlər (LED, motor, Arduino və s.) yanıb gedə bilər. Müqavimət vasitəsilə cərəyanı azaldıb qoruyuruq.</a:t>
            </a:r>
            <a:br>
              <a:rPr lang="az-Latn-AZ" sz="1400"/>
            </a:br>
            <a:endParaRPr lang="en-US" sz="1400"/>
          </a:p>
          <a:p>
            <a:pPr marL="342900" indent="-342900">
              <a:buFont typeface="+mj-lt"/>
              <a:buAutoNum type="arabicPeriod"/>
            </a:pPr>
            <a:r>
              <a:rPr lang="en-US" sz="1400"/>
              <a:t>Enerji idarəsi üçün – bəzən cihazın çox və ya az işləməsini istəyə bilərik; müqavimət cərəyanı tənzimləyir.</a:t>
            </a:r>
            <a:br>
              <a:rPr lang="az-Latn-AZ" sz="1400"/>
            </a:br>
            <a:endParaRPr lang="en-US" sz="1400"/>
          </a:p>
          <a:p>
            <a:pPr marL="342900" indent="-342900">
              <a:buFont typeface="+mj-lt"/>
              <a:buAutoNum type="arabicPeriod"/>
            </a:pPr>
            <a:r>
              <a:rPr lang="en-US" sz="1400"/>
              <a:t>İşıq, səs və ya hərəkəti nəzarət etmək üçün – məsələn LDR işığa görə müqaviməti dəyişir, bununla LED-in yanması və ya motorun hərəkəti tənzimlənir.</a:t>
            </a:r>
          </a:p>
          <a:p>
            <a:endParaRPr lang="en-US" sz="1400"/>
          </a:p>
          <a:p>
            <a:r>
              <a:rPr lang="en-US" sz="1400" b="1"/>
              <a:t>Qısaca</a:t>
            </a:r>
            <a:r>
              <a:rPr lang="en-US" sz="1400"/>
              <a:t>: cərəyanı azaltmaq və artırmaq cihazları qorumaq və onları düzgün işlətmək üçün lazımdır.</a:t>
            </a:r>
            <a:endParaRPr lang="ru-RU" sz="1400"/>
          </a:p>
        </p:txBody>
      </p:sp>
      <p:pic>
        <p:nvPicPr>
          <p:cNvPr id="3" name="Picture 2">
            <a:extLst>
              <a:ext uri="{FF2B5EF4-FFF2-40B4-BE49-F238E27FC236}">
                <a16:creationId xmlns:a16="http://schemas.microsoft.com/office/drawing/2014/main" id="{E2F97AA9-97A5-803A-E38F-6BA1E4CD802D}"/>
              </a:ext>
            </a:extLst>
          </p:cNvPr>
          <p:cNvPicPr>
            <a:picLocks noChangeAspect="1"/>
          </p:cNvPicPr>
          <p:nvPr/>
        </p:nvPicPr>
        <p:blipFill>
          <a:blip r:embed="rId2"/>
          <a:stretch>
            <a:fillRect/>
          </a:stretch>
        </p:blipFill>
        <p:spPr>
          <a:xfrm>
            <a:off x="9779082" y="0"/>
            <a:ext cx="2411296" cy="4508927"/>
          </a:xfrm>
          <a:prstGeom prst="rect">
            <a:avLst/>
          </a:prstGeom>
        </p:spPr>
      </p:pic>
    </p:spTree>
    <p:extLst>
      <p:ext uri="{BB962C8B-B14F-4D97-AF65-F5344CB8AC3E}">
        <p14:creationId xmlns:p14="http://schemas.microsoft.com/office/powerpoint/2010/main" val="13500764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9391752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624665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258290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16756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53362" cy="4616648"/>
          </a:xfrm>
          <a:prstGeom prst="rect">
            <a:avLst/>
          </a:prstGeom>
          <a:noFill/>
        </p:spPr>
        <p:txBody>
          <a:bodyPr wrap="square">
            <a:spAutoFit/>
          </a:bodyPr>
          <a:lstStyle/>
          <a:p>
            <a:r>
              <a:rPr lang="en-US" sz="1400"/>
              <a:t>Potensiyometr sadə dillə desək, istənilən elektrik dövründə müqaviməti əl ilə dəyişmək üçün istifadə olunan rezistordur. O, cərəyanın və gərginliyin nə qədər keçəcəyini tənzimləməyə imkan verir.</a:t>
            </a:r>
            <a:endParaRPr lang="az-Latn-AZ" sz="1400"/>
          </a:p>
          <a:p>
            <a:endParaRPr lang="az-Latn-AZ" sz="1400"/>
          </a:p>
          <a:p>
            <a:r>
              <a:rPr lang="en-US" sz="1400"/>
              <a:t>Tətbiqləri</a:t>
            </a:r>
          </a:p>
          <a:p>
            <a:pPr marL="742950" lvl="1" indent="-285750">
              <a:lnSpc>
                <a:spcPct val="150000"/>
              </a:lnSpc>
              <a:buFont typeface="Arial" panose="020B0604020202020204" pitchFamily="34" charset="0"/>
              <a:buChar char="•"/>
            </a:pPr>
            <a:r>
              <a:rPr lang="en-US" sz="1400"/>
              <a:t>Səs səviyyəsini tənzimləmək (radio, amplifikatorda)</a:t>
            </a:r>
          </a:p>
          <a:p>
            <a:pPr marL="742950" lvl="1" indent="-285750">
              <a:lnSpc>
                <a:spcPct val="150000"/>
              </a:lnSpc>
              <a:buFont typeface="Arial" panose="020B0604020202020204" pitchFamily="34" charset="0"/>
              <a:buChar char="•"/>
            </a:pPr>
            <a:r>
              <a:rPr lang="en-US" sz="1400"/>
              <a:t>LED işıqlarının parlaq-sönük tənzimlənməsi</a:t>
            </a:r>
          </a:p>
          <a:p>
            <a:pPr marL="742950" lvl="1" indent="-285750">
              <a:lnSpc>
                <a:spcPct val="150000"/>
              </a:lnSpc>
              <a:buFont typeface="Arial" panose="020B0604020202020204" pitchFamily="34" charset="0"/>
              <a:buChar char="•"/>
            </a:pPr>
            <a:r>
              <a:rPr lang="en-US" sz="1400"/>
              <a:t>Arduino layihələrində gərginlik və sensor testləri</a:t>
            </a:r>
          </a:p>
          <a:p>
            <a:pPr marL="742950" lvl="1" indent="-285750">
              <a:lnSpc>
                <a:spcPct val="150000"/>
              </a:lnSpc>
              <a:buFont typeface="Arial" panose="020B0604020202020204" pitchFamily="34" charset="0"/>
              <a:buChar char="•"/>
            </a:pPr>
            <a:r>
              <a:rPr lang="en-US" sz="1400"/>
              <a:t>Motor sürətini tənzimləmək</a:t>
            </a:r>
            <a:endParaRPr lang="az-Latn-AZ" sz="1400"/>
          </a:p>
          <a:p>
            <a:endParaRPr lang="az-Latn-AZ" sz="1400"/>
          </a:p>
          <a:p>
            <a:endParaRPr lang="az-Latn-AZ" sz="1400"/>
          </a:p>
          <a:p>
            <a:endParaRPr lang="az-Latn-AZ" sz="1400"/>
          </a:p>
          <a:p>
            <a:r>
              <a:rPr lang="en-US" sz="1400"/>
              <a:t>LDR ilə müqayisəsi</a:t>
            </a:r>
            <a:r>
              <a:rPr lang="az-Latn-AZ" sz="1400"/>
              <a:t>:</a:t>
            </a:r>
            <a:br>
              <a:rPr lang="az-Latn-AZ" sz="1400"/>
            </a:br>
            <a:endParaRPr lang="en-US" sz="1400"/>
          </a:p>
          <a:p>
            <a:pPr marL="742950" lvl="1" indent="-285750">
              <a:buFont typeface="Arial" panose="020B0604020202020204" pitchFamily="34" charset="0"/>
              <a:buChar char="•"/>
            </a:pPr>
            <a:r>
              <a:rPr lang="en-US" sz="1400"/>
              <a:t>LDR işığa görə müqavimət dəyişir, potensiyometr isə əl ilə dəyişir.</a:t>
            </a:r>
            <a:br>
              <a:rPr lang="az-Latn-AZ" sz="1400"/>
            </a:br>
            <a:endParaRPr lang="en-US" sz="1400"/>
          </a:p>
          <a:p>
            <a:pPr marL="742950" lvl="1" indent="-285750">
              <a:buFont typeface="Arial" panose="020B0604020202020204" pitchFamily="34" charset="0"/>
              <a:buChar char="•"/>
            </a:pPr>
            <a:r>
              <a:rPr lang="en-US" sz="1400"/>
              <a:t>Hər ikisi cərəyanı və gərginliyi idarə etmək üçün istifadə olunur, amma biri avtomatik (işığa həssas), digəri əl ilə.</a:t>
            </a:r>
            <a:endParaRPr lang="az-Latn-AZ" sz="1400"/>
          </a:p>
          <a:p>
            <a:endParaRPr lang="ru-RU" sz="1400"/>
          </a:p>
        </p:txBody>
      </p:sp>
      <p:pic>
        <p:nvPicPr>
          <p:cNvPr id="3" name="Picture 2">
            <a:extLst>
              <a:ext uri="{FF2B5EF4-FFF2-40B4-BE49-F238E27FC236}">
                <a16:creationId xmlns:a16="http://schemas.microsoft.com/office/drawing/2014/main" id="{22CF841B-1B48-6131-F3CD-08A74F9743F8}"/>
              </a:ext>
            </a:extLst>
          </p:cNvPr>
          <p:cNvPicPr>
            <a:picLocks noChangeAspect="1"/>
          </p:cNvPicPr>
          <p:nvPr/>
        </p:nvPicPr>
        <p:blipFill>
          <a:blip r:embed="rId2"/>
          <a:stretch>
            <a:fillRect/>
          </a:stretch>
        </p:blipFill>
        <p:spPr>
          <a:xfrm>
            <a:off x="6954984" y="76067"/>
            <a:ext cx="5235394" cy="5456393"/>
          </a:xfrm>
          <a:prstGeom prst="rect">
            <a:avLst/>
          </a:prstGeom>
        </p:spPr>
      </p:pic>
    </p:spTree>
    <p:extLst>
      <p:ext uri="{BB962C8B-B14F-4D97-AF65-F5344CB8AC3E}">
        <p14:creationId xmlns:p14="http://schemas.microsoft.com/office/powerpoint/2010/main" val="424712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3323987"/>
          </a:xfrm>
          <a:prstGeom prst="rect">
            <a:avLst/>
          </a:prstGeom>
          <a:noFill/>
        </p:spPr>
        <p:txBody>
          <a:bodyPr wrap="square">
            <a:spAutoFit/>
          </a:bodyPr>
          <a:lstStyle/>
          <a:p>
            <a:r>
              <a:rPr lang="en-US" sz="1400"/>
              <a:t>1. Male to Male (M-M)</a:t>
            </a:r>
          </a:p>
          <a:p>
            <a:pPr marL="285750" indent="-285750">
              <a:buFont typeface="Arial" panose="020B0604020202020204" pitchFamily="34" charset="0"/>
              <a:buChar char="•"/>
            </a:pPr>
            <a:r>
              <a:rPr lang="en-US" sz="1400"/>
              <a:t>Hər iki ucu pin (diri metal ucu) şəklindədir.</a:t>
            </a:r>
          </a:p>
          <a:p>
            <a:pPr marL="285750" indent="-285750">
              <a:buFont typeface="Arial" panose="020B0604020202020204" pitchFamily="34" charset="0"/>
              <a:buChar char="•"/>
            </a:pPr>
            <a:r>
              <a:rPr lang="en-US" sz="1400"/>
              <a:t>Əsasən breadboard üzərində iki nöqtəni birləşdirmək və ya Arduino pinindən breadboard-a qoşmaq üçün istifadə olunur.</a:t>
            </a:r>
          </a:p>
          <a:p>
            <a:endParaRPr lang="en-US" sz="1400"/>
          </a:p>
          <a:p>
            <a:endParaRPr lang="en-US" sz="1400"/>
          </a:p>
          <a:p>
            <a:endParaRPr lang="en-US" sz="1400"/>
          </a:p>
          <a:p>
            <a:endParaRPr lang="en-US" sz="1400"/>
          </a:p>
          <a:p>
            <a:r>
              <a:rPr lang="en-US" sz="1400"/>
              <a:t>2. Female to Female (F-F)</a:t>
            </a:r>
          </a:p>
          <a:p>
            <a:pPr marL="285750" indent="-285750">
              <a:buFont typeface="Arial" panose="020B0604020202020204" pitchFamily="34" charset="0"/>
              <a:buChar char="•"/>
            </a:pPr>
            <a:r>
              <a:rPr lang="en-US" sz="1400"/>
              <a:t>Hər iki ucu daxil edilən boşluq (socket) şəklindədir.</a:t>
            </a:r>
          </a:p>
          <a:p>
            <a:pPr marL="285750" indent="-285750">
              <a:buFont typeface="Arial" panose="020B0604020202020204" pitchFamily="34" charset="0"/>
              <a:buChar char="•"/>
            </a:pPr>
            <a:r>
              <a:rPr lang="en-US" sz="1400"/>
              <a:t>Əsasən iki pinli modulu bir-birinə bağlamaq və ya header pin-ləri ilə qoşmaq üçün istifadə olunur.</a:t>
            </a:r>
          </a:p>
          <a:p>
            <a:endParaRPr lang="en-US" sz="1400"/>
          </a:p>
          <a:p>
            <a:endParaRPr lang="en-US" sz="1400"/>
          </a:p>
          <a:p>
            <a:endParaRPr lang="en-US"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pic>
        <p:nvPicPr>
          <p:cNvPr id="7" name="Picture 6">
            <a:extLst>
              <a:ext uri="{FF2B5EF4-FFF2-40B4-BE49-F238E27FC236}">
                <a16:creationId xmlns:a16="http://schemas.microsoft.com/office/drawing/2014/main" id="{FEEAFC2F-8ACF-D5D3-D744-4609B09EA4EB}"/>
              </a:ext>
            </a:extLst>
          </p:cNvPr>
          <p:cNvPicPr>
            <a:picLocks noChangeAspect="1"/>
          </p:cNvPicPr>
          <p:nvPr/>
        </p:nvPicPr>
        <p:blipFill>
          <a:blip r:embed="rId3"/>
          <a:stretch>
            <a:fillRect/>
          </a:stretch>
        </p:blipFill>
        <p:spPr>
          <a:xfrm>
            <a:off x="0" y="2765246"/>
            <a:ext cx="3631017" cy="2919717"/>
          </a:xfrm>
          <a:prstGeom prst="rect">
            <a:avLst/>
          </a:prstGeom>
        </p:spPr>
      </p:pic>
    </p:spTree>
    <p:extLst>
      <p:ext uri="{BB962C8B-B14F-4D97-AF65-F5344CB8AC3E}">
        <p14:creationId xmlns:p14="http://schemas.microsoft.com/office/powerpoint/2010/main" val="3968459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555641"/>
          </a:xfrm>
          <a:prstGeom prst="rect">
            <a:avLst/>
          </a:prstGeom>
          <a:noFill/>
        </p:spPr>
        <p:txBody>
          <a:bodyPr wrap="square">
            <a:spAutoFit/>
          </a:bodyPr>
          <a:lstStyle/>
          <a:p>
            <a:r>
              <a:rPr lang="en-US" sz="1400"/>
              <a:t>3. Male to Female (M-F)</a:t>
            </a:r>
            <a:br>
              <a:rPr lang="en-US" sz="1400"/>
            </a:br>
            <a:endParaRPr lang="en-US" sz="1400"/>
          </a:p>
          <a:p>
            <a:pPr marL="285750" indent="-285750">
              <a:buFont typeface="Arial" panose="020B0604020202020204" pitchFamily="34" charset="0"/>
              <a:buChar char="•"/>
            </a:pPr>
            <a:r>
              <a:rPr lang="en-US" sz="1400"/>
              <a:t>Bir ucu pin, digər ucu socketdir.</a:t>
            </a:r>
            <a:br>
              <a:rPr lang="en-US" sz="1400"/>
            </a:br>
            <a:endParaRPr lang="en-US" sz="1400"/>
          </a:p>
          <a:p>
            <a:pPr marL="285750" indent="-285750">
              <a:buFont typeface="Arial" panose="020B0604020202020204" pitchFamily="34" charset="0"/>
              <a:buChar char="•"/>
            </a:pPr>
            <a:r>
              <a:rPr lang="en-US" sz="1400"/>
              <a:t>Əsasən Arduino və ya sensor modulunu breadboard ilə birləşdirmək üçün istifadə olunur.</a:t>
            </a:r>
            <a:br>
              <a:rPr lang="en-US" sz="1400"/>
            </a:br>
            <a:br>
              <a:rPr lang="en-US" sz="1400"/>
            </a:b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endParaRPr lang="en-US" sz="1400"/>
          </a:p>
          <a:p>
            <a:endParaRPr lang="en-US" sz="1400"/>
          </a:p>
          <a:p>
            <a:r>
              <a:rPr lang="en-US" sz="1400"/>
              <a:t>Sadə qayda:</a:t>
            </a:r>
          </a:p>
          <a:p>
            <a:endParaRPr lang="en-US" sz="1400"/>
          </a:p>
          <a:p>
            <a:pPr marL="285750" indent="-285750">
              <a:buFont typeface="Wingdings" panose="05000000000000000000" pitchFamily="2" charset="2"/>
              <a:buChar char="q"/>
            </a:pPr>
            <a:r>
              <a:rPr lang="en-US" sz="1400"/>
              <a:t>Arduino pininə birləşdirmək üçün socket (female) ucu lazım olur.</a:t>
            </a:r>
          </a:p>
          <a:p>
            <a:pPr marL="285750" indent="-285750">
              <a:buFont typeface="Wingdings" panose="05000000000000000000" pitchFamily="2" charset="2"/>
              <a:buChar char="q"/>
            </a:pPr>
            <a:endParaRPr lang="en-US" sz="1400"/>
          </a:p>
          <a:p>
            <a:pPr marL="285750" indent="-285750">
              <a:buFont typeface="Wingdings" panose="05000000000000000000" pitchFamily="2" charset="2"/>
              <a:buChar char="q"/>
            </a:pPr>
            <a:r>
              <a:rPr lang="en-US" sz="1400"/>
              <a:t>Breadboard üzərində pinləri birləşdirmək üçün pin (male) ucu lazım olur.</a:t>
            </a:r>
          </a:p>
          <a:p>
            <a:endParaRPr lang="en-US" sz="1400"/>
          </a:p>
          <a:p>
            <a:endParaRPr lang="ru-RU" sz="1400"/>
          </a:p>
        </p:txBody>
      </p:sp>
      <p:pic>
        <p:nvPicPr>
          <p:cNvPr id="3" name="Picture 2">
            <a:extLst>
              <a:ext uri="{FF2B5EF4-FFF2-40B4-BE49-F238E27FC236}">
                <a16:creationId xmlns:a16="http://schemas.microsoft.com/office/drawing/2014/main" id="{84235814-F03B-0E8E-89F7-0AFB66A365B6}"/>
              </a:ext>
            </a:extLst>
          </p:cNvPr>
          <p:cNvPicPr>
            <a:picLocks noChangeAspect="1"/>
          </p:cNvPicPr>
          <p:nvPr/>
        </p:nvPicPr>
        <p:blipFill>
          <a:blip r:embed="rId2"/>
          <a:stretch>
            <a:fillRect/>
          </a:stretch>
        </p:blipFill>
        <p:spPr>
          <a:xfrm>
            <a:off x="6337711" y="0"/>
            <a:ext cx="5852667" cy="5540220"/>
          </a:xfrm>
          <a:prstGeom prst="rect">
            <a:avLst/>
          </a:prstGeom>
        </p:spPr>
      </p:pic>
    </p:spTree>
    <p:extLst>
      <p:ext uri="{BB962C8B-B14F-4D97-AF65-F5344CB8AC3E}">
        <p14:creationId xmlns:p14="http://schemas.microsoft.com/office/powerpoint/2010/main" val="4285006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001472" cy="5632311"/>
          </a:xfrm>
          <a:prstGeom prst="rect">
            <a:avLst/>
          </a:prstGeom>
          <a:noFill/>
        </p:spPr>
        <p:txBody>
          <a:bodyPr wrap="square">
            <a:spAutoFit/>
          </a:bodyPr>
          <a:lstStyle/>
          <a:p>
            <a:r>
              <a:rPr lang="en-US" sz="1200"/>
              <a:t>HC-SR04, ultrasəs məsafə sensorudur və elektronika layihələrində obyektlərə olan məsafəni ölçmək üçün istifadə olunur. Bu sensor Arduino və digər mikrokontrollerlərlə rahat işləyir və çox populyardır.</a:t>
            </a:r>
            <a:endParaRPr lang="az-Latn-AZ" sz="1200"/>
          </a:p>
          <a:p>
            <a:endParaRPr lang="az-Latn-AZ" sz="1200"/>
          </a:p>
          <a:p>
            <a:r>
              <a:rPr lang="en-US" sz="1200"/>
              <a:t>1. HC-SR04 haqqında qısa məlumat</a:t>
            </a:r>
          </a:p>
          <a:p>
            <a:pPr marL="742950" lvl="1" indent="-285750">
              <a:lnSpc>
                <a:spcPct val="150000"/>
              </a:lnSpc>
              <a:buFont typeface="Wingdings" panose="05000000000000000000" pitchFamily="2" charset="2"/>
              <a:buChar char="q"/>
            </a:pPr>
            <a:r>
              <a:rPr lang="en-US" sz="1200"/>
              <a:t>İş prinsipi: ultrasəs dalğaları göndərir və əks olunan dalğaların geri dönmə vaxtını ölçür.</a:t>
            </a:r>
          </a:p>
          <a:p>
            <a:pPr marL="742950" lvl="1" indent="-285750">
              <a:lnSpc>
                <a:spcPct val="150000"/>
              </a:lnSpc>
              <a:buFont typeface="Wingdings" panose="05000000000000000000" pitchFamily="2" charset="2"/>
              <a:buChar char="q"/>
            </a:pPr>
            <a:r>
              <a:rPr lang="en-US" sz="1200"/>
              <a:t>Bu vaxtdan məsafəni hesablamaq olur: Məsafə = (dalğanın getmə-gəliş vaxtı × səs sürəti) ÷ 2</a:t>
            </a:r>
          </a:p>
          <a:p>
            <a:pPr marL="742950" lvl="1" indent="-285750">
              <a:lnSpc>
                <a:spcPct val="150000"/>
              </a:lnSpc>
              <a:buFont typeface="Wingdings" panose="05000000000000000000" pitchFamily="2" charset="2"/>
              <a:buChar char="q"/>
            </a:pPr>
            <a:r>
              <a:rPr lang="en-US" sz="1200"/>
              <a:t>Ölçmə məsafəsi: təxminən 2 cm – 400 cm</a:t>
            </a:r>
          </a:p>
          <a:p>
            <a:pPr marL="742950" lvl="1" indent="-285750">
              <a:lnSpc>
                <a:spcPct val="150000"/>
              </a:lnSpc>
              <a:buFont typeface="Wingdings" panose="05000000000000000000" pitchFamily="2" charset="2"/>
              <a:buChar char="q"/>
            </a:pPr>
            <a:r>
              <a:rPr lang="az-Latn-AZ" sz="1200"/>
              <a:t>HC-SR04 sensoru ölçdüyü məsafəni təxminən ±3 millimetr səhv ilə göstərə bilər)</a:t>
            </a:r>
            <a:br>
              <a:rPr lang="az-Latn-AZ" sz="1200"/>
            </a:br>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endParaRPr lang="az-Latn-AZ" sz="1200"/>
          </a:p>
          <a:p>
            <a:r>
              <a:rPr lang="en-US" sz="1200"/>
              <a:t>İş prinsipi sadə dillə</a:t>
            </a:r>
          </a:p>
          <a:p>
            <a:pPr marL="742950" lvl="1" indent="-285750">
              <a:lnSpc>
                <a:spcPct val="150000"/>
              </a:lnSpc>
              <a:buFont typeface="Wingdings" panose="05000000000000000000" pitchFamily="2" charset="2"/>
              <a:buChar char="q"/>
            </a:pPr>
            <a:r>
              <a:rPr lang="en-US" sz="1200"/>
              <a:t>Arduino Trig pininə qısa impuls göndərir.</a:t>
            </a:r>
          </a:p>
          <a:p>
            <a:pPr marL="742950" lvl="1" indent="-285750">
              <a:lnSpc>
                <a:spcPct val="150000"/>
              </a:lnSpc>
              <a:buFont typeface="Wingdings" panose="05000000000000000000" pitchFamily="2" charset="2"/>
              <a:buChar char="q"/>
            </a:pPr>
            <a:r>
              <a:rPr lang="en-US" sz="1200"/>
              <a:t>HC-SR04 ultrasəs dalğası çıxarır.</a:t>
            </a:r>
          </a:p>
          <a:p>
            <a:pPr marL="742950" lvl="1" indent="-285750">
              <a:lnSpc>
                <a:spcPct val="150000"/>
              </a:lnSpc>
              <a:buFont typeface="Wingdings" panose="05000000000000000000" pitchFamily="2" charset="2"/>
              <a:buChar char="q"/>
            </a:pPr>
            <a:r>
              <a:rPr lang="en-US" sz="1200"/>
              <a:t>Dalğa əks olunaraq geri dönür.</a:t>
            </a:r>
          </a:p>
          <a:p>
            <a:pPr marL="742950" lvl="1" indent="-285750">
              <a:lnSpc>
                <a:spcPct val="150000"/>
              </a:lnSpc>
              <a:buFont typeface="Wingdings" panose="05000000000000000000" pitchFamily="2" charset="2"/>
              <a:buChar char="q"/>
            </a:pPr>
            <a:r>
              <a:rPr lang="en-US" sz="1200"/>
              <a:t>Echo pin vasitəsilə Arduino-ya geri dönmə vaxtı bildirilir.</a:t>
            </a:r>
          </a:p>
          <a:p>
            <a:pPr marL="742950" lvl="1" indent="-285750">
              <a:lnSpc>
                <a:spcPct val="150000"/>
              </a:lnSpc>
              <a:buFont typeface="Wingdings" panose="05000000000000000000" pitchFamily="2" charset="2"/>
              <a:buChar char="q"/>
            </a:pPr>
            <a:r>
              <a:rPr lang="en-US" sz="1200"/>
              <a:t>Arduino bu vaxtı hesablamaqla məsafəni tapır.</a:t>
            </a:r>
            <a:endParaRPr lang="az-Latn-AZ" sz="1200"/>
          </a:p>
          <a:p>
            <a:endParaRPr lang="az-Latn-AZ" sz="1200"/>
          </a:p>
        </p:txBody>
      </p:sp>
      <p:pic>
        <p:nvPicPr>
          <p:cNvPr id="3" name="Picture 2">
            <a:extLst>
              <a:ext uri="{FF2B5EF4-FFF2-40B4-BE49-F238E27FC236}">
                <a16:creationId xmlns:a16="http://schemas.microsoft.com/office/drawing/2014/main" id="{83A33B9C-7907-5DC9-4819-1D4411FC64A3}"/>
              </a:ext>
            </a:extLst>
          </p:cNvPr>
          <p:cNvPicPr>
            <a:picLocks noChangeAspect="1"/>
          </p:cNvPicPr>
          <p:nvPr/>
        </p:nvPicPr>
        <p:blipFill>
          <a:blip r:embed="rId2"/>
          <a:stretch>
            <a:fillRect/>
          </a:stretch>
        </p:blipFill>
        <p:spPr>
          <a:xfrm>
            <a:off x="8003094" y="0"/>
            <a:ext cx="4187283" cy="4572000"/>
          </a:xfrm>
          <a:prstGeom prst="rect">
            <a:avLst/>
          </a:prstGeom>
        </p:spPr>
      </p:pic>
      <p:graphicFrame>
        <p:nvGraphicFramePr>
          <p:cNvPr id="4" name="Table 3">
            <a:extLst>
              <a:ext uri="{FF2B5EF4-FFF2-40B4-BE49-F238E27FC236}">
                <a16:creationId xmlns:a16="http://schemas.microsoft.com/office/drawing/2014/main" id="{63CAB090-A1E8-B6C5-5728-73B782E4FCE2}"/>
              </a:ext>
            </a:extLst>
          </p:cNvPr>
          <p:cNvGraphicFramePr>
            <a:graphicFrameLocks noGrp="1"/>
          </p:cNvGraphicFramePr>
          <p:nvPr>
            <p:extLst>
              <p:ext uri="{D42A27DB-BD31-4B8C-83A1-F6EECF244321}">
                <p14:modId xmlns:p14="http://schemas.microsoft.com/office/powerpoint/2010/main" val="1268801430"/>
              </p:ext>
            </p:extLst>
          </p:nvPr>
        </p:nvGraphicFramePr>
        <p:xfrm>
          <a:off x="0" y="2131248"/>
          <a:ext cx="8001472" cy="1554480"/>
        </p:xfrm>
        <a:graphic>
          <a:graphicData uri="http://schemas.openxmlformats.org/drawingml/2006/table">
            <a:tbl>
              <a:tblPr/>
              <a:tblGrid>
                <a:gridCol w="702011">
                  <a:extLst>
                    <a:ext uri="{9D8B030D-6E8A-4147-A177-3AD203B41FA5}">
                      <a16:colId xmlns:a16="http://schemas.microsoft.com/office/drawing/2014/main" val="486691387"/>
                    </a:ext>
                  </a:extLst>
                </a:gridCol>
                <a:gridCol w="7299461">
                  <a:extLst>
                    <a:ext uri="{9D8B030D-6E8A-4147-A177-3AD203B41FA5}">
                      <a16:colId xmlns:a16="http://schemas.microsoft.com/office/drawing/2014/main" val="646618751"/>
                    </a:ext>
                  </a:extLst>
                </a:gridCol>
              </a:tblGrid>
              <a:tr h="0">
                <a:tc>
                  <a:txBody>
                    <a:bodyPr/>
                    <a:lstStyle/>
                    <a:p>
                      <a:r>
                        <a:rPr lang="en-US" sz="1200" b="1"/>
                        <a:t>Pin adı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Funksiya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18150477"/>
                  </a:ext>
                </a:extLst>
              </a:tr>
              <a:tr h="0">
                <a:tc>
                  <a:txBody>
                    <a:bodyPr/>
                    <a:lstStyle/>
                    <a:p>
                      <a:r>
                        <a:rPr lang="en-US" sz="1200" b="1"/>
                        <a:t>VCC</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Sensoru enerji ilə təmin edir, adətən </a:t>
                      </a:r>
                      <a:r>
                        <a:rPr lang="en-US" sz="1200" b="1"/>
                        <a:t>5V</a:t>
                      </a:r>
                      <a:r>
                        <a:rPr lang="en-US" sz="1200"/>
                        <a:t> Arduino-dan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598596"/>
                  </a:ext>
                </a:extLst>
              </a:tr>
              <a:tr h="0">
                <a:tc>
                  <a:txBody>
                    <a:bodyPr/>
                    <a:lstStyle/>
                    <a:p>
                      <a:r>
                        <a:rPr lang="en-US" sz="1200" b="1"/>
                        <a:t>GND</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Qara xətt, torpaq və ya mənfi enerji pininə qoşulur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726562"/>
                  </a:ext>
                </a:extLst>
              </a:tr>
              <a:tr h="0">
                <a:tc>
                  <a:txBody>
                    <a:bodyPr/>
                    <a:lstStyle/>
                    <a:p>
                      <a:r>
                        <a:rPr lang="en-US" sz="1200" b="1"/>
                        <a:t>Trig</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“Trigger” pin – Arduino bu pinə </a:t>
                      </a:r>
                      <a:r>
                        <a:rPr lang="en-US" sz="1200" b="1"/>
                        <a:t>qısa 10 </a:t>
                      </a:r>
                      <a:r>
                        <a:rPr lang="el-GR" sz="1200" b="1"/>
                        <a:t>μ</a:t>
                      </a:r>
                      <a:r>
                        <a:rPr lang="en-US" sz="1200" b="1"/>
                        <a:t>s</a:t>
                      </a:r>
                      <a:r>
                        <a:rPr lang="az-Latn-AZ" sz="1200" b="1"/>
                        <a:t> (microsecond)</a:t>
                      </a:r>
                      <a:r>
                        <a:rPr lang="en-US" sz="1200" b="1"/>
                        <a:t> impuls</a:t>
                      </a:r>
                      <a:r>
                        <a:rPr lang="en-US" sz="1200"/>
                        <a:t> göndərir və sensor dalğanı buraxır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363615"/>
                  </a:ext>
                </a:extLst>
              </a:tr>
              <a:tr h="0">
                <a:tc>
                  <a:txBody>
                    <a:bodyPr/>
                    <a:lstStyle/>
                    <a:p>
                      <a:r>
                        <a:rPr lang="en-US" sz="1200" b="1"/>
                        <a:t>Echo</a:t>
                      </a:r>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Sensor dalğanın geri dönməsini bu pin vasitəsilə Arduino-ya </a:t>
                      </a:r>
                      <a:r>
                        <a:rPr lang="en-US" sz="1200" b="1"/>
                        <a:t>puls</a:t>
                      </a:r>
                      <a:r>
                        <a:rPr lang="en-US" sz="1200"/>
                        <a:t> şəklində göndərir. Pulsun uzunluğu məsafəyə uyğundur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626262"/>
                  </a:ext>
                </a:extLst>
              </a:tr>
            </a:tbl>
          </a:graphicData>
        </a:graphic>
      </p:graphicFrame>
      <p:sp>
        <p:nvSpPr>
          <p:cNvPr id="7" name="TextBox 6">
            <a:extLst>
              <a:ext uri="{FF2B5EF4-FFF2-40B4-BE49-F238E27FC236}">
                <a16:creationId xmlns:a16="http://schemas.microsoft.com/office/drawing/2014/main" id="{56688AE5-9197-A3BE-B2E1-0577FDE539DB}"/>
              </a:ext>
            </a:extLst>
          </p:cNvPr>
          <p:cNvSpPr txBox="1"/>
          <p:nvPr/>
        </p:nvSpPr>
        <p:spPr>
          <a:xfrm>
            <a:off x="0" y="5671380"/>
            <a:ext cx="12190377" cy="1015663"/>
          </a:xfrm>
          <a:prstGeom prst="rect">
            <a:avLst/>
          </a:prstGeom>
          <a:noFill/>
        </p:spPr>
        <p:txBody>
          <a:bodyPr wrap="square">
            <a:spAutoFit/>
          </a:bodyPr>
          <a:lstStyle/>
          <a:p>
            <a:r>
              <a:rPr lang="ru-RU" sz="1200" b="1">
                <a:solidFill>
                  <a:srgbClr val="FF0000"/>
                </a:solidFill>
              </a:rPr>
              <a:t>İmpuls</a:t>
            </a:r>
            <a:r>
              <a:rPr lang="ru-RU" sz="1200"/>
              <a:t>: İmpuls elektrik siqnalının çox qısa müddətlik dəyişməsidir. Məsələn, siqnal 0-dan qəfil 5V-a qalxır və az sonra yenə 0-a düşür. Adətən “başlatmaq”, “xəbər vermək” üçün istifadə olunur (məsələn, HC-SR04-də Trig pini).</a:t>
            </a:r>
            <a:r>
              <a:rPr lang="az-Latn-AZ" sz="1200"/>
              <a:t> </a:t>
            </a:r>
            <a:r>
              <a:rPr lang="az-Latn-AZ" sz="1200" b="1">
                <a:solidFill>
                  <a:srgbClr val="0070C0"/>
                </a:solidFill>
              </a:rPr>
              <a:t>Qısa, ani siqnal = impuls. </a:t>
            </a:r>
            <a:r>
              <a:rPr lang="az-Latn-AZ" sz="1200" b="1"/>
              <a:t>Trig</a:t>
            </a:r>
            <a:r>
              <a:rPr lang="az-Latn-AZ" sz="1200"/>
              <a:t> → Arduino impuls göndərir (sensoru işə salır).</a:t>
            </a:r>
          </a:p>
          <a:p>
            <a:endParaRPr lang="az-Latn-AZ" sz="1200"/>
          </a:p>
          <a:p>
            <a:r>
              <a:rPr lang="en-US" sz="1200" b="1">
                <a:solidFill>
                  <a:srgbClr val="FF0000"/>
                </a:solidFill>
              </a:rPr>
              <a:t>Puls (Pulse)</a:t>
            </a:r>
            <a:r>
              <a:rPr lang="az-Latn-AZ" sz="1200"/>
              <a:t>: </a:t>
            </a:r>
            <a:r>
              <a:rPr lang="en-US" sz="1200"/>
              <a:t>Puls isə müəyyən müddət boyunca aktiv (HIGH) qalan siqnaldır. Yəni siqnal 0-dan 5V-a qalxır və bir az vaxt orada qalır, sonra yenidən 0-a düşür. Bu vaxtın uzunluğu məlumat daşıyır (məsələn, HC-SR04-də Echo pini).</a:t>
            </a:r>
            <a:r>
              <a:rPr lang="az-Latn-AZ" sz="1200"/>
              <a:t> </a:t>
            </a:r>
            <a:r>
              <a:rPr lang="az-Latn-AZ" sz="1200" b="1">
                <a:solidFill>
                  <a:srgbClr val="0070C0"/>
                </a:solidFill>
              </a:rPr>
              <a:t>Müddəti olan siqnal = puls</a:t>
            </a:r>
            <a:r>
              <a:rPr lang="az-Latn-AZ" sz="1200"/>
              <a:t>. </a:t>
            </a:r>
            <a:r>
              <a:rPr lang="es-ES" sz="1200" b="1"/>
              <a:t>Echo</a:t>
            </a:r>
            <a:r>
              <a:rPr lang="es-ES" sz="1200"/>
              <a:t> → Sensor puls göndərir (pulsun uzunluğu = məsafə)</a:t>
            </a:r>
            <a:endParaRPr lang="ru-RU" sz="1200"/>
          </a:p>
        </p:txBody>
      </p:sp>
    </p:spTree>
    <p:extLst>
      <p:ext uri="{BB962C8B-B14F-4D97-AF65-F5344CB8AC3E}">
        <p14:creationId xmlns:p14="http://schemas.microsoft.com/office/powerpoint/2010/main" val="3373405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az-Latn-AZ" sz="1400"/>
              <a:t>RGB LED — tək bir LED korpusunun içində 3 fərqli LED olan komponentdir: Red (qırmızı), Green (yaşıl), Blue (göy). Bu üç rəngi müxtəlif səviyyələrdə yandırmaqla istənilən rəngi almaq olur (ağ, sarı, bənövşəyi və s.).</a:t>
            </a:r>
            <a:endParaRPr lang="en-US" sz="1400"/>
          </a:p>
          <a:p>
            <a:endParaRPr lang="en-US" sz="1400"/>
          </a:p>
          <a:p>
            <a:r>
              <a:rPr lang="en-US" sz="1400"/>
              <a:t>1) Common Cathode (–) RGB LED    (“The Geek Pub – Common Cathode”)</a:t>
            </a:r>
          </a:p>
          <a:p>
            <a:endParaRPr lang="en-US" sz="1400"/>
          </a:p>
          <a:p>
            <a:r>
              <a:rPr lang="es-ES" sz="1400"/>
              <a:t>Bu tipdə ortaq pin mənfidir (–).</a:t>
            </a:r>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az-Latn-AZ" sz="1400"/>
              <a:t>Necə işləyir ?</a:t>
            </a:r>
            <a:endParaRPr lang="en-US" sz="1400"/>
          </a:p>
          <a:p>
            <a:pPr marL="742950" lvl="1" indent="-285750">
              <a:lnSpc>
                <a:spcPct val="150000"/>
              </a:lnSpc>
              <a:buFont typeface="Wingdings" panose="05000000000000000000" pitchFamily="2" charset="2"/>
              <a:buChar char="q"/>
            </a:pPr>
            <a:r>
              <a:rPr lang="en-US" sz="1400"/>
              <a:t>C- pini GND-yə qoşulur</a:t>
            </a:r>
          </a:p>
          <a:p>
            <a:pPr marL="742950" lvl="1" indent="-285750">
              <a:lnSpc>
                <a:spcPct val="150000"/>
              </a:lnSpc>
              <a:buFont typeface="Wingdings" panose="05000000000000000000" pitchFamily="2" charset="2"/>
              <a:buChar char="q"/>
            </a:pPr>
            <a:r>
              <a:rPr lang="en-US" sz="1400"/>
              <a:t>R, G, B pinlərinə HIGH / +V veriləndə müvafiq rəng yanır</a:t>
            </a:r>
          </a:p>
          <a:p>
            <a:endParaRPr lang="en-US" sz="1400"/>
          </a:p>
          <a:p>
            <a:r>
              <a:rPr lang="az-Latn-AZ" sz="1400"/>
              <a:t>+</a:t>
            </a:r>
            <a:r>
              <a:rPr lang="en-US" sz="1400"/>
              <a:t> ver → LED yanır</a:t>
            </a:r>
            <a:endParaRPr lang="ru-RU" sz="1400"/>
          </a:p>
        </p:txBody>
      </p:sp>
      <p:pic>
        <p:nvPicPr>
          <p:cNvPr id="4" name="Picture 3">
            <a:extLst>
              <a:ext uri="{FF2B5EF4-FFF2-40B4-BE49-F238E27FC236}">
                <a16:creationId xmlns:a16="http://schemas.microsoft.com/office/drawing/2014/main" id="{094E750E-E6CE-5CA9-E4FC-3626322E4351}"/>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2" name="Table 1">
            <a:extLst>
              <a:ext uri="{FF2B5EF4-FFF2-40B4-BE49-F238E27FC236}">
                <a16:creationId xmlns:a16="http://schemas.microsoft.com/office/drawing/2014/main" id="{7020750B-523F-8840-5525-3F788084DBEB}"/>
              </a:ext>
            </a:extLst>
          </p:cNvPr>
          <p:cNvGraphicFramePr>
            <a:graphicFrameLocks noGrp="1"/>
          </p:cNvGraphicFramePr>
          <p:nvPr>
            <p:extLst>
              <p:ext uri="{D42A27DB-BD31-4B8C-83A1-F6EECF244321}">
                <p14:modId xmlns:p14="http://schemas.microsoft.com/office/powerpoint/2010/main" val="1894645041"/>
              </p:ext>
            </p:extLst>
          </p:nvPr>
        </p:nvGraphicFramePr>
        <p:xfrm>
          <a:off x="0" y="1436105"/>
          <a:ext cx="4994910" cy="1828800"/>
        </p:xfrm>
        <a:graphic>
          <a:graphicData uri="http://schemas.openxmlformats.org/drawingml/2006/table">
            <a:tbl>
              <a:tblPr/>
              <a:tblGrid>
                <a:gridCol w="929005">
                  <a:extLst>
                    <a:ext uri="{9D8B030D-6E8A-4147-A177-3AD203B41FA5}">
                      <a16:colId xmlns:a16="http://schemas.microsoft.com/office/drawing/2014/main" val="29059824"/>
                    </a:ext>
                  </a:extLst>
                </a:gridCol>
                <a:gridCol w="560705">
                  <a:extLst>
                    <a:ext uri="{9D8B030D-6E8A-4147-A177-3AD203B41FA5}">
                      <a16:colId xmlns:a16="http://schemas.microsoft.com/office/drawing/2014/main" val="4119397181"/>
                    </a:ext>
                  </a:extLst>
                </a:gridCol>
                <a:gridCol w="3505200">
                  <a:extLst>
                    <a:ext uri="{9D8B030D-6E8A-4147-A177-3AD203B41FA5}">
                      <a16:colId xmlns:a16="http://schemas.microsoft.com/office/drawing/2014/main" val="3592564749"/>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30868397"/>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4389644"/>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6249061"/>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Müsbət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462371"/>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C-</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mənfi (GND)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6720733"/>
                  </a:ext>
                </a:extLst>
              </a:tr>
            </a:tbl>
          </a:graphicData>
        </a:graphic>
      </p:graphicFrame>
    </p:spTree>
    <p:extLst>
      <p:ext uri="{BB962C8B-B14F-4D97-AF65-F5344CB8AC3E}">
        <p14:creationId xmlns:p14="http://schemas.microsoft.com/office/powerpoint/2010/main" val="1981417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401205"/>
          </a:xfrm>
          <a:prstGeom prst="rect">
            <a:avLst/>
          </a:prstGeom>
          <a:noFill/>
        </p:spPr>
        <p:txBody>
          <a:bodyPr wrap="square">
            <a:spAutoFit/>
          </a:bodyPr>
          <a:lstStyle/>
          <a:p>
            <a:r>
              <a:rPr lang="en-US" sz="1400"/>
              <a:t>2) Common Anode (+) RGB LED     (“The Geek Pub – Common Anode”)</a:t>
            </a:r>
          </a:p>
          <a:p>
            <a:endParaRPr lang="en-US" sz="1400"/>
          </a:p>
          <a:p>
            <a:r>
              <a:rPr lang="en-US" sz="1400"/>
              <a:t>Bu tipdə ortaq pin müsbətdir (+).</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r>
              <a:rPr lang="en-US" sz="1400"/>
              <a:t>Necə işləyir?</a:t>
            </a:r>
          </a:p>
          <a:p>
            <a:pPr marL="742950" lvl="1" indent="-285750">
              <a:lnSpc>
                <a:spcPct val="150000"/>
              </a:lnSpc>
              <a:buFont typeface="Arial" panose="020B0604020202020204" pitchFamily="34" charset="0"/>
              <a:buChar char="•"/>
            </a:pPr>
            <a:r>
              <a:rPr lang="en-US" sz="1400"/>
              <a:t>A+ pini 5V / +V-yə qoşulur</a:t>
            </a:r>
          </a:p>
          <a:p>
            <a:pPr marL="742950" lvl="1" indent="-285750">
              <a:lnSpc>
                <a:spcPct val="150000"/>
              </a:lnSpc>
              <a:buFont typeface="Arial" panose="020B0604020202020204" pitchFamily="34" charset="0"/>
              <a:buChar char="•"/>
            </a:pPr>
            <a:r>
              <a:rPr lang="en-US" sz="1400"/>
              <a:t>R-, G-, B- pinlərinə LOW / GND veriləndə müvafiq rəng yanır</a:t>
            </a:r>
          </a:p>
          <a:p>
            <a:endParaRPr lang="az-Latn-AZ" sz="1400"/>
          </a:p>
          <a:p>
            <a:r>
              <a:rPr lang="en-US" sz="1400"/>
              <a:t>– ver → LED yanır</a:t>
            </a:r>
          </a:p>
        </p:txBody>
      </p:sp>
      <p:pic>
        <p:nvPicPr>
          <p:cNvPr id="2" name="Picture 1">
            <a:extLst>
              <a:ext uri="{FF2B5EF4-FFF2-40B4-BE49-F238E27FC236}">
                <a16:creationId xmlns:a16="http://schemas.microsoft.com/office/drawing/2014/main" id="{18B93503-B489-C325-A22F-BA32F6FEE9E7}"/>
              </a:ext>
            </a:extLst>
          </p:cNvPr>
          <p:cNvPicPr>
            <a:picLocks noChangeAspect="1"/>
          </p:cNvPicPr>
          <p:nvPr/>
        </p:nvPicPr>
        <p:blipFill>
          <a:blip r:embed="rId2"/>
          <a:stretch>
            <a:fillRect/>
          </a:stretch>
        </p:blipFill>
        <p:spPr>
          <a:xfrm>
            <a:off x="5529432" y="3852153"/>
            <a:ext cx="6662568" cy="3005847"/>
          </a:xfrm>
          <a:prstGeom prst="rect">
            <a:avLst/>
          </a:prstGeom>
        </p:spPr>
      </p:pic>
      <p:graphicFrame>
        <p:nvGraphicFramePr>
          <p:cNvPr id="3" name="Table 2">
            <a:extLst>
              <a:ext uri="{FF2B5EF4-FFF2-40B4-BE49-F238E27FC236}">
                <a16:creationId xmlns:a16="http://schemas.microsoft.com/office/drawing/2014/main" id="{F2A35377-D6EC-8B33-8CB8-49FFD07788D9}"/>
              </a:ext>
            </a:extLst>
          </p:cNvPr>
          <p:cNvGraphicFramePr>
            <a:graphicFrameLocks noGrp="1"/>
          </p:cNvGraphicFramePr>
          <p:nvPr>
            <p:extLst>
              <p:ext uri="{D42A27DB-BD31-4B8C-83A1-F6EECF244321}">
                <p14:modId xmlns:p14="http://schemas.microsoft.com/office/powerpoint/2010/main" val="3191016516"/>
              </p:ext>
            </p:extLst>
          </p:nvPr>
        </p:nvGraphicFramePr>
        <p:xfrm>
          <a:off x="0" y="820349"/>
          <a:ext cx="4994910" cy="1828800"/>
        </p:xfrm>
        <a:graphic>
          <a:graphicData uri="http://schemas.openxmlformats.org/drawingml/2006/table">
            <a:tbl>
              <a:tblPr/>
              <a:tblGrid>
                <a:gridCol w="929005">
                  <a:extLst>
                    <a:ext uri="{9D8B030D-6E8A-4147-A177-3AD203B41FA5}">
                      <a16:colId xmlns:a16="http://schemas.microsoft.com/office/drawing/2014/main" val="3976568174"/>
                    </a:ext>
                  </a:extLst>
                </a:gridCol>
                <a:gridCol w="560705">
                  <a:extLst>
                    <a:ext uri="{9D8B030D-6E8A-4147-A177-3AD203B41FA5}">
                      <a16:colId xmlns:a16="http://schemas.microsoft.com/office/drawing/2014/main" val="70148463"/>
                    </a:ext>
                  </a:extLst>
                </a:gridCol>
                <a:gridCol w="3505200">
                  <a:extLst>
                    <a:ext uri="{9D8B030D-6E8A-4147-A177-3AD203B41FA5}">
                      <a16:colId xmlns:a16="http://schemas.microsoft.com/office/drawing/2014/main" val="1667327191"/>
                    </a:ext>
                  </a:extLst>
                </a:gridCol>
              </a:tblGrid>
              <a:tr h="0">
                <a:tc>
                  <a:txBody>
                    <a:bodyPr/>
                    <a:lstStyle/>
                    <a:p>
                      <a:r>
                        <a:rPr lang="en-US" b="1"/>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Pin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Mənası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77722954"/>
                  </a:ext>
                </a:extLst>
              </a:tr>
              <a:tr h="0">
                <a:tc>
                  <a:txBody>
                    <a:bodyPr/>
                    <a:lstStyle/>
                    <a:p>
                      <a:r>
                        <a:rPr lang="en-US"/>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R-</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867522"/>
                  </a:ext>
                </a:extLst>
              </a:tr>
              <a:tr h="0">
                <a:tc>
                  <a:txBody>
                    <a:bodyPr/>
                    <a:lstStyle/>
                    <a:p>
                      <a:r>
                        <a:rPr lang="en-US"/>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G-</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340140"/>
                  </a:ext>
                </a:extLst>
              </a:tr>
              <a:tr h="0">
                <a:tc>
                  <a:txBody>
                    <a:bodyPr/>
                    <a:lstStyle/>
                    <a:p>
                      <a:r>
                        <a:rPr lang="en-US"/>
                        <a:t>Göy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B-</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Mənfi verildikdə yanır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9503930"/>
                  </a:ext>
                </a:extLst>
              </a:tr>
              <a:tr h="0">
                <a:tc>
                  <a:txBody>
                    <a:bodyPr/>
                    <a:lstStyle/>
                    <a:p>
                      <a:r>
                        <a:rPr lang="en-US"/>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a:t>A+</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Ortaq müsbət (+V)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9608471"/>
                  </a:ext>
                </a:extLst>
              </a:tr>
            </a:tbl>
          </a:graphicData>
        </a:graphic>
      </p:graphicFrame>
    </p:spTree>
    <p:extLst>
      <p:ext uri="{BB962C8B-B14F-4D97-AF65-F5344CB8AC3E}">
        <p14:creationId xmlns:p14="http://schemas.microsoft.com/office/powerpoint/2010/main" val="543934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832092"/>
          </a:xfrm>
          <a:prstGeom prst="rect">
            <a:avLst/>
          </a:prstGeom>
          <a:noFill/>
        </p:spPr>
        <p:txBody>
          <a:bodyPr wrap="square">
            <a:spAutoFit/>
          </a:bodyPr>
          <a:lstStyle/>
          <a:p>
            <a:r>
              <a:rPr lang="en-US" sz="1400"/>
              <a:t>İstilik sensoru (Temperature Sensor)</a:t>
            </a:r>
          </a:p>
          <a:p>
            <a:endParaRPr lang="az-Latn-AZ" sz="1400"/>
          </a:p>
          <a:p>
            <a:r>
              <a:rPr lang="en-US" sz="1400"/>
              <a:t>İstilik sensoru ətraf mühitin və ya bir cismin temperaturunu ölçən elektron komponentdir. O, istilik dəyişdikcə elektrik siqnalını dəyişir və bu dəyişiklik temperatur kimi oxunur. Arduino və digər sistemlərdə otaq temperaturu, cihazların qızması və avtomatik nəzarət üçün istifadə olunur.</a:t>
            </a:r>
            <a:endParaRPr lang="az-Latn-AZ" sz="1400"/>
          </a:p>
          <a:p>
            <a:endParaRPr lang="en-US" sz="1400"/>
          </a:p>
          <a:p>
            <a:r>
              <a:rPr lang="en-US" sz="1400"/>
              <a:t>İstilik sensoru ətraf mühitin və ya bir cismin temperaturunu ölçən elektron komponentdir. Bu sensor temperaturu birbaşa dərəcə (°C) kimi yox, elektrik müqavimətinin dəyişməsi vasitəsilə müəyyən edir. Yəni sensor əvvəlcə müqaviməti dəyişir, elektron dövrə isə bu dəyişməyə baxaraq temperaturu hesablayır.</a:t>
            </a:r>
          </a:p>
          <a:p>
            <a:endParaRPr lang="en-US" sz="1400"/>
          </a:p>
          <a:p>
            <a:r>
              <a:rPr lang="en-US" sz="1400"/>
              <a:t>Ən çox istifadə olunan istilik sensorlarından biri NTC termistordur. NTC sensorlarda temperatur artdıqca müqavimət azalır, temperatur azaldıqca isə müqavimət artır. Burada “maneə” dedikdə elektrik cərəyanının keçməsinə olan çətinlik nəzərdə tutulur: maneə azdırsa cərəyan asan keçir, maneə çoxdursa çətin keçir.</a:t>
            </a:r>
          </a:p>
          <a:p>
            <a:endParaRPr lang="en-US" sz="1400"/>
          </a:p>
          <a:p>
            <a:r>
              <a:rPr lang="en-US" sz="1400"/>
              <a:t>10k istilik sensoru dedikdə sensorun 25°C temperaturda müqavimətinin 10 000 ohm (10k</a:t>
            </a:r>
            <a:r>
              <a:rPr lang="el-GR" sz="1400"/>
              <a:t>Ω) </a:t>
            </a:r>
            <a:r>
              <a:rPr lang="en-US" sz="1400"/>
              <a:t>olması nəzərdə tutulur. Bu dəyər istehsalçılar tərəfindən standart kimi seçilib, çünki ölçmə üçün balanslıdır: nə çox böyükdür, nə də çox kiçikdir. Bu da sensorun stabil, təhlükəsiz və dəqiq işləməsini təmin edir.</a:t>
            </a:r>
          </a:p>
          <a:p>
            <a:endParaRPr lang="en-US" sz="1400"/>
          </a:p>
          <a:p>
            <a:r>
              <a:rPr lang="en-US" sz="1400"/>
              <a:t>Nəticə olaraq, istilik sensoru müqavimət dəyişməsinə əsaslanaraq temperaturu təyin edir və “10k” ifadəsi onun normal temperaturda olan standart müqavimət dəyərini göstərir.</a:t>
            </a:r>
            <a:endParaRPr lang="az-Latn-AZ" sz="1400"/>
          </a:p>
          <a:p>
            <a:endParaRPr lang="az-Latn-AZ" sz="1400"/>
          </a:p>
          <a:p>
            <a:pPr marL="285750" indent="-285750">
              <a:lnSpc>
                <a:spcPct val="150000"/>
              </a:lnSpc>
              <a:buFont typeface="Arial" panose="020B0604020202020204" pitchFamily="34" charset="0"/>
              <a:buChar char="•"/>
            </a:pPr>
            <a:r>
              <a:rPr lang="en-US" sz="1400"/>
              <a:t>10k sadəcə başlanğıc nöqtəsidir (25°C-də müqavimət).</a:t>
            </a:r>
          </a:p>
          <a:p>
            <a:pPr marL="285750" indent="-285750">
              <a:lnSpc>
                <a:spcPct val="150000"/>
              </a:lnSpc>
              <a:buFont typeface="Arial" panose="020B0604020202020204" pitchFamily="34" charset="0"/>
              <a:buChar char="•"/>
            </a:pPr>
            <a:r>
              <a:rPr lang="en-US" sz="1400"/>
              <a:t>Sensor 25°C-dən yuxarı və ya aşağı temperaturu da ölçə bilir.</a:t>
            </a:r>
            <a:endParaRPr lang="az-Latn-AZ" sz="1400"/>
          </a:p>
          <a:p>
            <a:endParaRPr lang="ru-RU" sz="1400"/>
          </a:p>
        </p:txBody>
      </p:sp>
      <p:pic>
        <p:nvPicPr>
          <p:cNvPr id="3" name="Picture 2">
            <a:extLst>
              <a:ext uri="{FF2B5EF4-FFF2-40B4-BE49-F238E27FC236}">
                <a16:creationId xmlns:a16="http://schemas.microsoft.com/office/drawing/2014/main" id="{8A231B59-505E-189C-1A48-7F6D50AFDC50}"/>
              </a:ext>
            </a:extLst>
          </p:cNvPr>
          <p:cNvPicPr>
            <a:picLocks noChangeAspect="1"/>
          </p:cNvPicPr>
          <p:nvPr/>
        </p:nvPicPr>
        <p:blipFill>
          <a:blip r:embed="rId2"/>
          <a:stretch>
            <a:fillRect/>
          </a:stretch>
        </p:blipFill>
        <p:spPr>
          <a:xfrm>
            <a:off x="8754894" y="4069019"/>
            <a:ext cx="3435484" cy="2788981"/>
          </a:xfrm>
          <a:prstGeom prst="rect">
            <a:avLst/>
          </a:prstGeom>
        </p:spPr>
      </p:pic>
      <p:graphicFrame>
        <p:nvGraphicFramePr>
          <p:cNvPr id="4" name="Table 3">
            <a:extLst>
              <a:ext uri="{FF2B5EF4-FFF2-40B4-BE49-F238E27FC236}">
                <a16:creationId xmlns:a16="http://schemas.microsoft.com/office/drawing/2014/main" id="{E90D46F2-4212-3A76-186B-2701A6A2BE0B}"/>
              </a:ext>
            </a:extLst>
          </p:cNvPr>
          <p:cNvGraphicFramePr>
            <a:graphicFrameLocks noGrp="1"/>
          </p:cNvGraphicFramePr>
          <p:nvPr>
            <p:extLst>
              <p:ext uri="{D42A27DB-BD31-4B8C-83A1-F6EECF244321}">
                <p14:modId xmlns:p14="http://schemas.microsoft.com/office/powerpoint/2010/main" val="4248602548"/>
              </p:ext>
            </p:extLst>
          </p:nvPr>
        </p:nvGraphicFramePr>
        <p:xfrm>
          <a:off x="0" y="5026645"/>
          <a:ext cx="6459166" cy="1828800"/>
        </p:xfrm>
        <a:graphic>
          <a:graphicData uri="http://schemas.openxmlformats.org/drawingml/2006/table">
            <a:tbl>
              <a:tblPr/>
              <a:tblGrid>
                <a:gridCol w="1384988">
                  <a:extLst>
                    <a:ext uri="{9D8B030D-6E8A-4147-A177-3AD203B41FA5}">
                      <a16:colId xmlns:a16="http://schemas.microsoft.com/office/drawing/2014/main" val="1080365689"/>
                    </a:ext>
                  </a:extLst>
                </a:gridCol>
                <a:gridCol w="1313105">
                  <a:extLst>
                    <a:ext uri="{9D8B030D-6E8A-4147-A177-3AD203B41FA5}">
                      <a16:colId xmlns:a16="http://schemas.microsoft.com/office/drawing/2014/main" val="1201470371"/>
                    </a:ext>
                  </a:extLst>
                </a:gridCol>
                <a:gridCol w="3761073">
                  <a:extLst>
                    <a:ext uri="{9D8B030D-6E8A-4147-A177-3AD203B41FA5}">
                      <a16:colId xmlns:a16="http://schemas.microsoft.com/office/drawing/2014/main" val="3603037554"/>
                    </a:ext>
                  </a:extLst>
                </a:gridCol>
              </a:tblGrid>
              <a:tr h="0">
                <a:tc>
                  <a:txBody>
                    <a:bodyPr/>
                    <a:lstStyle/>
                    <a:p>
                      <a:r>
                        <a:rPr lang="en-US" sz="1200" b="1"/>
                        <a:t>Temperatur (°C)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Müqavimət (</a:t>
                      </a:r>
                      <a:r>
                        <a:rPr lang="el-GR" sz="1200" b="1"/>
                        <a:t>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b="1"/>
                        <a:t>İzah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203654847"/>
                  </a:ext>
                </a:extLst>
              </a:tr>
              <a:tr h="0">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32 000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oldu → müqavimət yüksək → cərəyan çətin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7543327"/>
                  </a:ext>
                </a:extLst>
              </a:tr>
              <a:tr h="0">
                <a:tc>
                  <a:txBody>
                    <a:bodyPr/>
                    <a:lstStyle/>
                    <a:p>
                      <a:r>
                        <a:rPr lang="ru-RU" sz="120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Soyuq, müqavimət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8605017"/>
                  </a:ext>
                </a:extLst>
              </a:tr>
              <a:tr h="0">
                <a:tc>
                  <a:txBody>
                    <a:bodyPr/>
                    <a:lstStyle/>
                    <a:p>
                      <a:r>
                        <a:rPr lang="ru-RU" sz="120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10 000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Otaq temperaturu, standart dəyər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566315"/>
                  </a:ext>
                </a:extLst>
              </a:tr>
              <a:tr h="0">
                <a:tc>
                  <a:txBody>
                    <a:bodyPr/>
                    <a:lstStyle/>
                    <a:p>
                      <a:r>
                        <a:rPr lang="ru-RU" sz="1200"/>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İsti oldu → müqavimət azaldı → cərəyan daha rahat keçir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499854"/>
                  </a:ext>
                </a:extLst>
              </a:tr>
              <a:tr h="0">
                <a:tc>
                  <a:txBody>
                    <a:bodyPr/>
                    <a:lstStyle/>
                    <a:p>
                      <a:r>
                        <a:rPr lang="ru-RU" sz="12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3 000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Daha isti → müqavimət daha da azaldı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724695"/>
                  </a:ext>
                </a:extLst>
              </a:tr>
            </a:tbl>
          </a:graphicData>
        </a:graphic>
      </p:graphicFrame>
    </p:spTree>
    <p:extLst>
      <p:ext uri="{BB962C8B-B14F-4D97-AF65-F5344CB8AC3E}">
        <p14:creationId xmlns:p14="http://schemas.microsoft.com/office/powerpoint/2010/main" val="205986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293483"/>
          </a:xfrm>
          <a:prstGeom prst="rect">
            <a:avLst/>
          </a:prstGeom>
          <a:noFill/>
        </p:spPr>
        <p:txBody>
          <a:bodyPr wrap="square">
            <a:spAutoFit/>
          </a:bodyPr>
          <a:lstStyle/>
          <a:p>
            <a:r>
              <a:rPr lang="en-US" sz="1400"/>
              <a:t>Buzzer elektron dövrələrdə səs çıxaran cihazdır. Sadə dillə desək, “bip-bip” səsi verən kiçik dinamikdir.</a:t>
            </a:r>
            <a:endParaRPr lang="az-Latn-AZ" sz="1400"/>
          </a:p>
          <a:p>
            <a:endParaRPr lang="az-Latn-AZ" sz="1400"/>
          </a:p>
          <a:p>
            <a:r>
              <a:rPr lang="en-US" sz="1400" b="1"/>
              <a:t>Əsas xüsusiyyətləri</a:t>
            </a:r>
            <a:r>
              <a:rPr lang="az-Latn-AZ" sz="1400"/>
              <a:t>:</a:t>
            </a:r>
            <a:endParaRPr lang="en-US" sz="1400"/>
          </a:p>
          <a:p>
            <a:pPr marL="742950" lvl="1" indent="-285750">
              <a:lnSpc>
                <a:spcPct val="150000"/>
              </a:lnSpc>
              <a:buFont typeface="Arial" panose="020B0604020202020204" pitchFamily="34" charset="0"/>
              <a:buChar char="•"/>
            </a:pPr>
            <a:r>
              <a:rPr lang="en-US" sz="1400"/>
              <a:t>Pasif buzzer → ona istədiyin tezlikdə siqnal verməlisən (Arduino ilə ton yaratmaq olar).</a:t>
            </a:r>
            <a:endParaRPr lang="az-Latn-AZ" sz="1400"/>
          </a:p>
          <a:p>
            <a:pPr marL="1200150" lvl="2" indent="-285750">
              <a:buFont typeface="Wingdings" panose="05000000000000000000" pitchFamily="2" charset="2"/>
              <a:buChar char="§"/>
            </a:pPr>
            <a:r>
              <a:rPr lang="en-US" sz="1400"/>
              <a:t>Siqnal vermək</a:t>
            </a:r>
            <a:r>
              <a:rPr lang="az-Latn-AZ" sz="1400"/>
              <a:t> - </a:t>
            </a:r>
            <a:r>
              <a:rPr lang="en-US" sz="1400"/>
              <a:t>Burada sən buzzer-ə tezlikli impuls (puls) verirsən → səsin tonunu, uzunluğunu və ritmini sən təyin edirsən (passiv buzzer).</a:t>
            </a:r>
            <a:r>
              <a:rPr lang="az-Latn-AZ" sz="1400"/>
              <a:t> </a:t>
            </a:r>
            <a:r>
              <a:rPr lang="en-US" sz="1400"/>
              <a:t>Arduino kimi mikrokontrollerlə bunu etmək olar: HIGH-LOW siqnallar ilə ton və melodiyalar yaradırsan.</a:t>
            </a:r>
            <a:endParaRPr lang="ru-RU" sz="1400"/>
          </a:p>
          <a:p>
            <a:pPr marL="742950" lvl="1"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r>
              <a:rPr lang="en-US" sz="1400"/>
              <a:t>Aktiv buzzer → sadəcə enerji verirsən, avtomatik səs çıxarır.</a:t>
            </a:r>
            <a:endParaRPr lang="az-Latn-AZ" sz="1400"/>
          </a:p>
          <a:p>
            <a:pPr marL="1200150" lvl="2" indent="-285750">
              <a:buFont typeface="Wingdings" panose="05000000000000000000" pitchFamily="2" charset="2"/>
              <a:buChar char="§"/>
            </a:pPr>
            <a:r>
              <a:rPr lang="en-US" sz="1400"/>
              <a:t>Enerji vermək</a:t>
            </a:r>
            <a:r>
              <a:rPr lang="az-Latn-AZ" sz="1400"/>
              <a:t> - </a:t>
            </a:r>
            <a:r>
              <a:rPr lang="en-US" sz="1400"/>
              <a:t>Sadəcə buzzer-ə gərginlik tətbiq edirsən → o avtomatik səs çıxarır (aktiv buzzer).</a:t>
            </a:r>
            <a:r>
              <a:rPr lang="az-Latn-AZ" sz="1400"/>
              <a:t> </a:t>
            </a:r>
            <a:r>
              <a:rPr lang="en-US" sz="1400"/>
              <a:t>Heç bir əlavə idarə etməyə ehtiyac yoxdur, pin HIGH olduqda səs gəlir, LOW olduqda səssiz olur.</a:t>
            </a:r>
          </a:p>
          <a:p>
            <a:endParaRPr lang="az-Latn-AZ" sz="1400"/>
          </a:p>
          <a:p>
            <a:endParaRPr lang="az-Latn-AZ" sz="1400"/>
          </a:p>
          <a:p>
            <a:r>
              <a:rPr lang="en-US" sz="1400"/>
              <a:t>Pinləri</a:t>
            </a:r>
            <a:r>
              <a:rPr lang="az-Latn-AZ" sz="1400"/>
              <a:t>:</a:t>
            </a:r>
            <a:endParaRPr lang="en-US" sz="1400"/>
          </a:p>
          <a:p>
            <a:pPr marL="742950" lvl="1" indent="-285750">
              <a:lnSpc>
                <a:spcPct val="150000"/>
              </a:lnSpc>
              <a:buFont typeface="Wingdings" panose="05000000000000000000" pitchFamily="2" charset="2"/>
              <a:buChar char="q"/>
            </a:pPr>
            <a:r>
              <a:rPr lang="en-US" sz="1400"/>
              <a:t>+ (VCC / Müsbət) → enerji verir</a:t>
            </a:r>
          </a:p>
          <a:p>
            <a:pPr marL="742950" lvl="1" indent="-285750">
              <a:lnSpc>
                <a:spcPct val="150000"/>
              </a:lnSpc>
              <a:buFont typeface="Wingdings" panose="05000000000000000000" pitchFamily="2" charset="2"/>
              <a:buChar char="q"/>
            </a:pPr>
            <a:r>
              <a:rPr lang="en-US" sz="1400"/>
              <a:t>– (GND / Mənfi) → torpaq</a:t>
            </a:r>
            <a:endParaRPr lang="az-Latn-AZ" sz="1400"/>
          </a:p>
          <a:p>
            <a:endParaRPr lang="az-Latn-AZ" sz="1400"/>
          </a:p>
          <a:p>
            <a:endParaRPr lang="en-US" sz="1400"/>
          </a:p>
        </p:txBody>
      </p:sp>
      <p:pic>
        <p:nvPicPr>
          <p:cNvPr id="3" name="Picture 2">
            <a:extLst>
              <a:ext uri="{FF2B5EF4-FFF2-40B4-BE49-F238E27FC236}">
                <a16:creationId xmlns:a16="http://schemas.microsoft.com/office/drawing/2014/main" id="{83C5D388-F73A-562A-4845-9155AD78EFFF}"/>
              </a:ext>
            </a:extLst>
          </p:cNvPr>
          <p:cNvPicPr>
            <a:picLocks noChangeAspect="1"/>
          </p:cNvPicPr>
          <p:nvPr/>
        </p:nvPicPr>
        <p:blipFill>
          <a:blip r:embed="rId2"/>
          <a:stretch>
            <a:fillRect/>
          </a:stretch>
        </p:blipFill>
        <p:spPr>
          <a:xfrm>
            <a:off x="6644159" y="4678491"/>
            <a:ext cx="5547841" cy="2179509"/>
          </a:xfrm>
          <a:prstGeom prst="rect">
            <a:avLst/>
          </a:prstGeom>
        </p:spPr>
      </p:pic>
    </p:spTree>
    <p:extLst>
      <p:ext uri="{BB962C8B-B14F-4D97-AF65-F5344CB8AC3E}">
        <p14:creationId xmlns:p14="http://schemas.microsoft.com/office/powerpoint/2010/main" val="2624861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6331"/>
          </a:xfrm>
          <a:prstGeom prst="rect">
            <a:avLst/>
          </a:prstGeom>
          <a:noFill/>
        </p:spPr>
        <p:txBody>
          <a:bodyPr wrap="square">
            <a:spAutoFit/>
          </a:bodyPr>
          <a:lstStyle/>
          <a:p>
            <a:r>
              <a:rPr lang="en-US"/>
              <a:t>Arduino-da switch dedikdə əsasən düymə və ya açar (button / toggle switch) kimi komponentlər nəzərdə tutulur ki, elektrik dövrəsini açıb bağlamaq üçün istifadə olunur. Sadə dillə desək, “bütün dövrəyə enerji ver və ya kəs” funksiyası görür.</a:t>
            </a:r>
            <a:endParaRPr lang="ru-RU"/>
          </a:p>
        </p:txBody>
      </p:sp>
      <p:pic>
        <p:nvPicPr>
          <p:cNvPr id="3" name="Picture 2">
            <a:extLst>
              <a:ext uri="{FF2B5EF4-FFF2-40B4-BE49-F238E27FC236}">
                <a16:creationId xmlns:a16="http://schemas.microsoft.com/office/drawing/2014/main" id="{A905D3B8-2DD1-0C27-78CA-923FE709A67C}"/>
              </a:ext>
            </a:extLst>
          </p:cNvPr>
          <p:cNvPicPr>
            <a:picLocks noChangeAspect="1"/>
          </p:cNvPicPr>
          <p:nvPr/>
        </p:nvPicPr>
        <p:blipFill>
          <a:blip r:embed="rId2"/>
          <a:stretch>
            <a:fillRect/>
          </a:stretch>
        </p:blipFill>
        <p:spPr>
          <a:xfrm>
            <a:off x="6679475" y="3983612"/>
            <a:ext cx="5512525" cy="2874388"/>
          </a:xfrm>
          <a:prstGeom prst="rect">
            <a:avLst/>
          </a:prstGeom>
        </p:spPr>
      </p:pic>
    </p:spTree>
    <p:extLst>
      <p:ext uri="{BB962C8B-B14F-4D97-AF65-F5344CB8AC3E}">
        <p14:creationId xmlns:p14="http://schemas.microsoft.com/office/powerpoint/2010/main" val="86300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08927"/>
          </a:xfrm>
          <a:prstGeom prst="rect">
            <a:avLst/>
          </a:prstGeom>
          <a:noFill/>
        </p:spPr>
        <p:txBody>
          <a:bodyPr wrap="square">
            <a:spAutoFit/>
          </a:bodyPr>
          <a:lstStyle/>
          <a:p>
            <a:r>
              <a:rPr lang="en-US" sz="1400"/>
              <a:t>Raspberry Pi necə düşünür?</a:t>
            </a:r>
            <a:endParaRPr lang="az-Latn-AZ" sz="1400"/>
          </a:p>
          <a:p>
            <a:endParaRPr lang="en-US" sz="1400"/>
          </a:p>
          <a:p>
            <a:r>
              <a:rPr lang="en-US" sz="1400"/>
              <a:t>Raspberry Pi:</a:t>
            </a:r>
          </a:p>
          <a:p>
            <a:pPr marL="742950" lvl="1" indent="-285750">
              <a:lnSpc>
                <a:spcPct val="150000"/>
              </a:lnSpc>
              <a:buFont typeface="Arial" panose="020B0604020202020204" pitchFamily="34" charset="0"/>
              <a:buChar char="•"/>
            </a:pPr>
            <a:r>
              <a:rPr lang="en-US" sz="1400"/>
              <a:t>əməliyyat sistemi işlədir (Linux)</a:t>
            </a:r>
          </a:p>
          <a:p>
            <a:pPr marL="742950" lvl="1" indent="-285750">
              <a:lnSpc>
                <a:spcPct val="150000"/>
              </a:lnSpc>
              <a:buFont typeface="Arial" panose="020B0604020202020204" pitchFamily="34" charset="0"/>
              <a:buChar char="•"/>
            </a:pPr>
            <a:r>
              <a:rPr lang="en-US" sz="1400"/>
              <a:t>eyni anda çox iş görə bilir</a:t>
            </a:r>
          </a:p>
          <a:p>
            <a:pPr marL="742950" lvl="1" indent="-285750">
              <a:lnSpc>
                <a:spcPct val="150000"/>
              </a:lnSpc>
              <a:buFont typeface="Arial" panose="020B0604020202020204" pitchFamily="34" charset="0"/>
              <a:buChar char="•"/>
            </a:pPr>
            <a:r>
              <a:rPr lang="en-US" sz="1400"/>
              <a:t>monitor, klaviatura, internetlə işləyir</a:t>
            </a:r>
          </a:p>
          <a:p>
            <a:pPr marL="742950" lvl="1" indent="-285750">
              <a:lnSpc>
                <a:spcPct val="150000"/>
              </a:lnSpc>
              <a:buFont typeface="Arial" panose="020B0604020202020204" pitchFamily="34" charset="0"/>
              <a:buChar char="•"/>
            </a:pPr>
            <a:r>
              <a:rPr lang="en-US" sz="1400"/>
              <a:t>kompüter kimidir</a:t>
            </a:r>
            <a:endParaRPr lang="az-Latn-AZ" sz="1400"/>
          </a:p>
          <a:p>
            <a:pPr marL="742950" lvl="1" indent="-285750">
              <a:lnSpc>
                <a:spcPct val="150000"/>
              </a:lnSpc>
              <a:buFont typeface="Arial" panose="020B0604020202020204" pitchFamily="34" charset="0"/>
              <a:buChar char="•"/>
            </a:pPr>
            <a:endParaRPr lang="en-US" sz="1400"/>
          </a:p>
          <a:p>
            <a:r>
              <a:rPr lang="en-US" sz="1400"/>
              <a:t>Məsələn:</a:t>
            </a:r>
          </a:p>
          <a:p>
            <a:pPr marL="742950" lvl="1" indent="-285750">
              <a:lnSpc>
                <a:spcPct val="150000"/>
              </a:lnSpc>
              <a:buFont typeface="Arial" panose="020B0604020202020204" pitchFamily="34" charset="0"/>
              <a:buChar char="•"/>
            </a:pPr>
            <a:r>
              <a:rPr lang="en-US" sz="1400"/>
              <a:t>veb sayt açır</a:t>
            </a:r>
          </a:p>
          <a:p>
            <a:pPr marL="742950" lvl="1" indent="-285750">
              <a:lnSpc>
                <a:spcPct val="150000"/>
              </a:lnSpc>
              <a:buFont typeface="Arial" panose="020B0604020202020204" pitchFamily="34" charset="0"/>
              <a:buChar char="•"/>
            </a:pPr>
            <a:r>
              <a:rPr lang="en-US" sz="1400"/>
              <a:t>kamera görüntüsünü emal edir</a:t>
            </a:r>
          </a:p>
          <a:p>
            <a:pPr marL="742950" lvl="1" indent="-285750">
              <a:lnSpc>
                <a:spcPct val="150000"/>
              </a:lnSpc>
              <a:buFont typeface="Arial" panose="020B0604020202020204" pitchFamily="34" charset="0"/>
              <a:buChar char="•"/>
            </a:pPr>
            <a:r>
              <a:rPr lang="en-US" sz="1400"/>
              <a:t>Wi-Fi ilə məlumat göndərir</a:t>
            </a:r>
          </a:p>
          <a:p>
            <a:pPr marL="742950" lvl="1" indent="-285750">
              <a:lnSpc>
                <a:spcPct val="150000"/>
              </a:lnSpc>
              <a:buFont typeface="Arial" panose="020B0604020202020204" pitchFamily="34" charset="0"/>
              <a:buChar char="•"/>
            </a:pPr>
            <a:r>
              <a:rPr lang="en-US" sz="1400"/>
              <a:t>Python, Node.js, Java və s. işlədə bilir</a:t>
            </a:r>
            <a:endParaRPr lang="az-Latn-AZ" sz="1400"/>
          </a:p>
          <a:p>
            <a:endParaRPr lang="en-US" sz="1400"/>
          </a:p>
          <a:p>
            <a:r>
              <a:rPr lang="en-US" sz="1400"/>
              <a:t>Raspberry Pi düşünür, hesablayır, analiz edir.</a:t>
            </a:r>
            <a:endParaRPr lang="az-Latn-AZ" sz="1400"/>
          </a:p>
          <a:p>
            <a:endParaRPr lang="ru-RU" sz="1400"/>
          </a:p>
        </p:txBody>
      </p:sp>
    </p:spTree>
    <p:extLst>
      <p:ext uri="{BB962C8B-B14F-4D97-AF65-F5344CB8AC3E}">
        <p14:creationId xmlns:p14="http://schemas.microsoft.com/office/powerpoint/2010/main" val="3486939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416320"/>
          </a:xfrm>
          <a:prstGeom prst="rect">
            <a:avLst/>
          </a:prstGeom>
          <a:noFill/>
        </p:spPr>
        <p:txBody>
          <a:bodyPr wrap="square">
            <a:spAutoFit/>
          </a:bodyPr>
          <a:lstStyle/>
          <a:p>
            <a:r>
              <a:rPr lang="en-US" b="1">
                <a:solidFill>
                  <a:srgbClr val="FF0000"/>
                </a:solidFill>
              </a:rPr>
              <a:t>Breadboard Power Supply Modülü </a:t>
            </a:r>
            <a:r>
              <a:rPr lang="en-US"/>
              <a:t>sadə dillə desək, breadboard-a qoşulan kiçik enerji moduludur ki, Arduino və digər elektronik komponentlər üçün stabil 3.3V və ya 5V enerji təmin edir.</a:t>
            </a:r>
          </a:p>
          <a:p>
            <a:endParaRPr lang="en-US"/>
          </a:p>
          <a:p>
            <a:r>
              <a:rPr lang="en-US" b="1"/>
              <a:t>Əsas xüsusiyyətləri</a:t>
            </a:r>
            <a:r>
              <a:rPr lang="en-US"/>
              <a:t>:</a:t>
            </a:r>
          </a:p>
          <a:p>
            <a:pPr marL="285750" indent="-285750">
              <a:lnSpc>
                <a:spcPct val="150000"/>
              </a:lnSpc>
              <a:buFont typeface="Arial" panose="020B0604020202020204" pitchFamily="34" charset="0"/>
              <a:buChar char="•"/>
            </a:pPr>
            <a:r>
              <a:rPr lang="en-US"/>
              <a:t>İki əsas çıxışı var: 3.3V və 5V → sensor və modul növünə görə seçirsən.</a:t>
            </a:r>
          </a:p>
          <a:p>
            <a:pPr marL="285750" indent="-285750">
              <a:lnSpc>
                <a:spcPct val="150000"/>
              </a:lnSpc>
              <a:buFont typeface="Arial" panose="020B0604020202020204" pitchFamily="34" charset="0"/>
              <a:buChar char="•"/>
            </a:pPr>
            <a:r>
              <a:rPr lang="en-US"/>
              <a:t>GND çıxışı → bütün dövrənin mənfi tərəfi üçün istifadə olunur.</a:t>
            </a:r>
          </a:p>
          <a:p>
            <a:pPr marL="285750" indent="-285750">
              <a:lnSpc>
                <a:spcPct val="150000"/>
              </a:lnSpc>
              <a:buFont typeface="Arial" panose="020B0604020202020204" pitchFamily="34" charset="0"/>
              <a:buChar char="•"/>
            </a:pPr>
            <a:r>
              <a:rPr lang="en-US"/>
              <a:t>USB və ya Vin vasitəsilə enerji ala bilir.</a:t>
            </a:r>
          </a:p>
          <a:p>
            <a:pPr marL="285750" indent="-285750">
              <a:lnSpc>
                <a:spcPct val="150000"/>
              </a:lnSpc>
              <a:buFont typeface="Arial" panose="020B0604020202020204" pitchFamily="34" charset="0"/>
              <a:buChar char="•"/>
            </a:pPr>
            <a:r>
              <a:rPr lang="en-US"/>
              <a:t>Breadboard-a birbaşa yerləşir → əlverişli, səliqəli və daimi enerji təmin edir.</a:t>
            </a:r>
          </a:p>
          <a:p>
            <a:endParaRPr lang="en-US"/>
          </a:p>
          <a:p>
            <a:endParaRPr lang="ru-RU"/>
          </a:p>
        </p:txBody>
      </p:sp>
      <p:pic>
        <p:nvPicPr>
          <p:cNvPr id="3" name="Picture 2">
            <a:extLst>
              <a:ext uri="{FF2B5EF4-FFF2-40B4-BE49-F238E27FC236}">
                <a16:creationId xmlns:a16="http://schemas.microsoft.com/office/drawing/2014/main" id="{FE202A7E-DF92-39C6-DC94-290F46C50D32}"/>
              </a:ext>
            </a:extLst>
          </p:cNvPr>
          <p:cNvPicPr>
            <a:picLocks noChangeAspect="1"/>
          </p:cNvPicPr>
          <p:nvPr/>
        </p:nvPicPr>
        <p:blipFill>
          <a:blip r:embed="rId2"/>
          <a:stretch>
            <a:fillRect/>
          </a:stretch>
        </p:blipFill>
        <p:spPr>
          <a:xfrm>
            <a:off x="8374049" y="1290588"/>
            <a:ext cx="3817951" cy="2545301"/>
          </a:xfrm>
          <a:prstGeom prst="rect">
            <a:avLst/>
          </a:prstGeom>
        </p:spPr>
      </p:pic>
      <p:pic>
        <p:nvPicPr>
          <p:cNvPr id="6" name="Picture 5">
            <a:extLst>
              <a:ext uri="{FF2B5EF4-FFF2-40B4-BE49-F238E27FC236}">
                <a16:creationId xmlns:a16="http://schemas.microsoft.com/office/drawing/2014/main" id="{93E9E653-0AB2-D4C1-FC8A-5D365F54218F}"/>
              </a:ext>
            </a:extLst>
          </p:cNvPr>
          <p:cNvPicPr>
            <a:picLocks noChangeAspect="1"/>
          </p:cNvPicPr>
          <p:nvPr/>
        </p:nvPicPr>
        <p:blipFill>
          <a:blip r:embed="rId3"/>
          <a:stretch>
            <a:fillRect/>
          </a:stretch>
        </p:blipFill>
        <p:spPr>
          <a:xfrm>
            <a:off x="8421183" y="4312699"/>
            <a:ext cx="3770817" cy="2545301"/>
          </a:xfrm>
          <a:prstGeom prst="rect">
            <a:avLst/>
          </a:prstGeom>
        </p:spPr>
      </p:pic>
    </p:spTree>
    <p:extLst>
      <p:ext uri="{BB962C8B-B14F-4D97-AF65-F5344CB8AC3E}">
        <p14:creationId xmlns:p14="http://schemas.microsoft.com/office/powerpoint/2010/main" val="3297356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584775"/>
          </a:xfrm>
          <a:prstGeom prst="rect">
            <a:avLst/>
          </a:prstGeom>
          <a:noFill/>
        </p:spPr>
        <p:txBody>
          <a:bodyPr wrap="square">
            <a:spAutoFit/>
          </a:bodyPr>
          <a:lstStyle/>
          <a:p>
            <a:r>
              <a:rPr lang="en-US" sz="3200"/>
              <a:t>9v Battery v</a:t>
            </a:r>
            <a:r>
              <a:rPr lang="az-Latn-AZ" sz="3200"/>
              <a:t>ə adapter</a:t>
            </a:r>
            <a:endParaRPr lang="ru-RU" sz="3200"/>
          </a:p>
        </p:txBody>
      </p:sp>
      <p:pic>
        <p:nvPicPr>
          <p:cNvPr id="3" name="Picture 2">
            <a:extLst>
              <a:ext uri="{FF2B5EF4-FFF2-40B4-BE49-F238E27FC236}">
                <a16:creationId xmlns:a16="http://schemas.microsoft.com/office/drawing/2014/main" id="{C2D3188D-28B4-3CFB-8AB5-C6D5B3A7A13A}"/>
              </a:ext>
            </a:extLst>
          </p:cNvPr>
          <p:cNvPicPr>
            <a:picLocks noChangeAspect="1"/>
          </p:cNvPicPr>
          <p:nvPr/>
        </p:nvPicPr>
        <p:blipFill>
          <a:blip r:embed="rId2"/>
          <a:stretch>
            <a:fillRect/>
          </a:stretch>
        </p:blipFill>
        <p:spPr>
          <a:xfrm>
            <a:off x="5401992" y="2681878"/>
            <a:ext cx="6790008" cy="4176122"/>
          </a:xfrm>
          <a:prstGeom prst="rect">
            <a:avLst/>
          </a:prstGeom>
        </p:spPr>
      </p:pic>
    </p:spTree>
    <p:extLst>
      <p:ext uri="{BB962C8B-B14F-4D97-AF65-F5344CB8AC3E}">
        <p14:creationId xmlns:p14="http://schemas.microsoft.com/office/powerpoint/2010/main" val="865616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1" y="0"/>
            <a:ext cx="6680641" cy="1600438"/>
          </a:xfrm>
          <a:prstGeom prst="rect">
            <a:avLst/>
          </a:prstGeom>
          <a:noFill/>
        </p:spPr>
        <p:txBody>
          <a:bodyPr wrap="square">
            <a:spAutoFit/>
          </a:bodyPr>
          <a:lstStyle/>
          <a:p>
            <a:r>
              <a:rPr lang="en-US" sz="1400" b="1">
                <a:solidFill>
                  <a:srgbClr val="FF0000"/>
                </a:solidFill>
              </a:rPr>
              <a:t>Tranzistor</a:t>
            </a:r>
            <a:r>
              <a:rPr lang="en-US" sz="1400"/>
              <a:t> nədir?</a:t>
            </a:r>
          </a:p>
          <a:p>
            <a:endParaRPr lang="en-US" sz="1400"/>
          </a:p>
          <a:p>
            <a:r>
              <a:rPr lang="en-US" sz="1400"/>
              <a:t>Tranzistor elektrik siqnalını idarə edən və ya gücləndirən elektron elementdir.</a:t>
            </a:r>
          </a:p>
          <a:p>
            <a:r>
              <a:rPr lang="en-US" sz="1400"/>
              <a:t>Kiçik bir siqnal ilə böyük cərəyanı açıb-bağlamaq mümkündür.</a:t>
            </a:r>
          </a:p>
          <a:p>
            <a:r>
              <a:rPr lang="en-US" sz="1400"/>
              <a:t>Tranzistor aktiv elementdir, yəni idarəedici rol oynayır.</a:t>
            </a:r>
          </a:p>
          <a:p>
            <a:endParaRPr lang="en-US" sz="1400"/>
          </a:p>
          <a:p>
            <a:r>
              <a:rPr lang="en-US" sz="1400"/>
              <a:t>Misal: Arduino-nun kiçik siqnalı ilə motoru və ya rele-ni işə salmaq.</a:t>
            </a:r>
            <a:endParaRPr lang="ru-RU" sz="1400"/>
          </a:p>
        </p:txBody>
      </p:sp>
      <p:pic>
        <p:nvPicPr>
          <p:cNvPr id="3" name="Picture 2">
            <a:extLst>
              <a:ext uri="{FF2B5EF4-FFF2-40B4-BE49-F238E27FC236}">
                <a16:creationId xmlns:a16="http://schemas.microsoft.com/office/drawing/2014/main" id="{2BDE88EB-65B6-BD86-8BC4-A0A74ABB26DE}"/>
              </a:ext>
            </a:extLst>
          </p:cNvPr>
          <p:cNvPicPr>
            <a:picLocks noChangeAspect="1"/>
          </p:cNvPicPr>
          <p:nvPr/>
        </p:nvPicPr>
        <p:blipFill>
          <a:blip r:embed="rId2"/>
          <a:stretch>
            <a:fillRect/>
          </a:stretch>
        </p:blipFill>
        <p:spPr>
          <a:xfrm>
            <a:off x="6682263" y="548093"/>
            <a:ext cx="5509737" cy="6309907"/>
          </a:xfrm>
          <a:prstGeom prst="rect">
            <a:avLst/>
          </a:prstGeom>
        </p:spPr>
      </p:pic>
    </p:spTree>
    <p:extLst>
      <p:ext uri="{BB962C8B-B14F-4D97-AF65-F5344CB8AC3E}">
        <p14:creationId xmlns:p14="http://schemas.microsoft.com/office/powerpoint/2010/main" val="22191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6232475"/>
          </a:xfrm>
          <a:prstGeom prst="rect">
            <a:avLst/>
          </a:prstGeom>
          <a:noFill/>
        </p:spPr>
        <p:txBody>
          <a:bodyPr wrap="square">
            <a:spAutoFit/>
          </a:bodyPr>
          <a:lstStyle/>
          <a:p>
            <a:r>
              <a:rPr lang="en-US" sz="1400" b="1">
                <a:solidFill>
                  <a:srgbClr val="FF0000"/>
                </a:solidFill>
              </a:rPr>
              <a:t>rezistor</a:t>
            </a:r>
            <a:r>
              <a:rPr lang="en-US" sz="1400"/>
              <a:t> </a:t>
            </a:r>
            <a:r>
              <a:rPr lang="az-Latn-AZ" sz="1400"/>
              <a:t> -  </a:t>
            </a:r>
            <a:r>
              <a:rPr lang="en-US" sz="1400"/>
              <a:t>Sabit müqavimət (normal rezistor) nədir?</a:t>
            </a:r>
          </a:p>
          <a:p>
            <a:endParaRPr lang="en-US" sz="1400"/>
          </a:p>
          <a:p>
            <a:r>
              <a:rPr lang="az-Latn-AZ" sz="1400"/>
              <a:t>Normal (sabit) rezistor elektron dövrələrdə ən çox istifadə olunan və əsas komponentdir. Onun əsas məqsədi cərəyanı tənzimləmək və komponentləri qorumaqdır.</a:t>
            </a:r>
          </a:p>
          <a:p>
            <a:endParaRPr lang="az-Latn-AZ" sz="1400"/>
          </a:p>
          <a:p>
            <a:pPr marL="285750" indent="-285750">
              <a:lnSpc>
                <a:spcPct val="150000"/>
              </a:lnSpc>
              <a:buFont typeface="Arial" panose="020B0604020202020204" pitchFamily="34" charset="0"/>
              <a:buChar char="•"/>
            </a:pPr>
            <a:r>
              <a:rPr lang="en-US" sz="1400"/>
              <a:t>Elektrik dövrəsində müqaviməti dəyişməyən rezistor.</a:t>
            </a:r>
          </a:p>
          <a:p>
            <a:pPr marL="285750" indent="-285750">
              <a:lnSpc>
                <a:spcPct val="150000"/>
              </a:lnSpc>
              <a:buFont typeface="Arial" panose="020B0604020202020204" pitchFamily="34" charset="0"/>
              <a:buChar char="•"/>
            </a:pPr>
            <a:r>
              <a:rPr lang="en-US" sz="1400"/>
              <a:t>Ona gərginlik verirsən → cərəyan davamlı və sabit şəkildə axır.</a:t>
            </a:r>
            <a:endParaRPr lang="az-Latn-AZ" sz="1400"/>
          </a:p>
          <a:p>
            <a:pPr>
              <a:lnSpc>
                <a:spcPct val="150000"/>
              </a:lnSpc>
            </a:pPr>
            <a:endParaRPr lang="az-Latn-AZ" sz="1400"/>
          </a:p>
          <a:p>
            <a:r>
              <a:rPr lang="az-Latn-AZ" sz="1400"/>
              <a:t>Arduino və ya başqa mikrokontrollerdən LED-ə birbaşa qoşanda cərəyan çox ola bilər. Rezistor axını azaldaraq LED-i yandırır, amma zədələnməsinin qarşısını alır.</a:t>
            </a:r>
          </a:p>
          <a:p>
            <a:endParaRPr lang="en-US" sz="1400"/>
          </a:p>
          <a:p>
            <a:endParaRPr lang="en-US" sz="1400"/>
          </a:p>
          <a:p>
            <a:r>
              <a:rPr lang="en-US" sz="1400" b="1">
                <a:solidFill>
                  <a:srgbClr val="0070C0"/>
                </a:solidFill>
              </a:rPr>
              <a:t>Rezistor üzərindəki rəngli xətlər nədir?</a:t>
            </a:r>
          </a:p>
          <a:p>
            <a:endParaRPr lang="en-US" sz="1400"/>
          </a:p>
          <a:p>
            <a:r>
              <a:rPr lang="en-US" sz="1400"/>
              <a:t>Rezistorun üzərində olan rəngli xətlər onun müqavimət dəyərini və dəqiqliyini göstərir.</a:t>
            </a:r>
          </a:p>
          <a:p>
            <a:r>
              <a:rPr lang="en-US" sz="1400"/>
              <a:t>Çünki rezistorun üzərinə rəqəm yazmaq çətindir, ona görə rəng kodu sistemi istifadə olunur.</a:t>
            </a:r>
          </a:p>
          <a:p>
            <a:endParaRPr lang="en-US" sz="1400"/>
          </a:p>
          <a:p>
            <a:r>
              <a:rPr lang="en-US" sz="1400"/>
              <a:t>Niyə xətlərin arası fərqlidir?</a:t>
            </a:r>
          </a:p>
          <a:p>
            <a:pPr marL="742950" lvl="1" indent="-285750">
              <a:lnSpc>
                <a:spcPct val="150000"/>
              </a:lnSpc>
              <a:buFont typeface="Arial" panose="020B0604020202020204" pitchFamily="34" charset="0"/>
              <a:buChar char="•"/>
            </a:pPr>
            <a:r>
              <a:rPr lang="en-US" sz="1400"/>
              <a:t>Bir tərəfdə xətlər bir-birinə yaxındır</a:t>
            </a:r>
          </a:p>
          <a:p>
            <a:pPr marL="742950" lvl="1" indent="-285750">
              <a:lnSpc>
                <a:spcPct val="150000"/>
              </a:lnSpc>
              <a:buFont typeface="Arial" panose="020B0604020202020204" pitchFamily="34" charset="0"/>
              <a:buChar char="•"/>
            </a:pPr>
            <a:r>
              <a:rPr lang="en-US" sz="1400"/>
              <a:t>Digər tərəfdə tək bir xətt olur</a:t>
            </a:r>
          </a:p>
          <a:p>
            <a:endParaRPr lang="en-US" sz="1400"/>
          </a:p>
          <a:p>
            <a:r>
              <a:rPr lang="en-US" sz="1400"/>
              <a:t>Oxuma həmişə xətlər bir-birinə yaxın olan tərəfdən başlayır. Tək və aralı olan xətt adətən dəqiqlik (tolerance) xəttidir.</a:t>
            </a:r>
          </a:p>
          <a:p>
            <a:endParaRPr lang="en-US"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2521281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3539430"/>
          </a:xfrm>
          <a:prstGeom prst="rect">
            <a:avLst/>
          </a:prstGeom>
          <a:noFill/>
        </p:spPr>
        <p:txBody>
          <a:bodyPr wrap="square">
            <a:spAutoFit/>
          </a:bodyPr>
          <a:lstStyle/>
          <a:p>
            <a:r>
              <a:rPr lang="en-US" sz="1400"/>
              <a:t>Ən çox rast gəlinən rezistor növləri</a:t>
            </a:r>
          </a:p>
          <a:p>
            <a:endParaRPr lang="en-US" sz="1400"/>
          </a:p>
          <a:p>
            <a:r>
              <a:rPr lang="en-US" sz="1400" b="1"/>
              <a:t>4 zolaqlı rezistor</a:t>
            </a:r>
            <a:r>
              <a:rPr lang="az-Latn-AZ" sz="1400"/>
              <a:t>:</a:t>
            </a:r>
            <a:endParaRPr lang="en-US" sz="1400"/>
          </a:p>
          <a:p>
            <a:r>
              <a:rPr lang="en-US" sz="1400"/>
              <a:t>1-ci rəng → birinci rəqəm</a:t>
            </a:r>
          </a:p>
          <a:p>
            <a:r>
              <a:rPr lang="en-US" sz="1400"/>
              <a:t>2-ci rəng → ikinci rəqəm</a:t>
            </a:r>
          </a:p>
          <a:p>
            <a:r>
              <a:rPr lang="en-US" sz="1400"/>
              <a:t>3-cü rəng → vurma əmsalı</a:t>
            </a:r>
          </a:p>
          <a:p>
            <a:r>
              <a:rPr lang="en-US" sz="1400"/>
              <a:t>4-cü rəng → dəqiqlik (±%)</a:t>
            </a:r>
          </a:p>
          <a:p>
            <a:endParaRPr lang="en-US" sz="1400"/>
          </a:p>
          <a:p>
            <a:r>
              <a:rPr lang="en-US" sz="1400" b="1"/>
              <a:t>5 zolaqlı rezistor</a:t>
            </a:r>
            <a:r>
              <a:rPr lang="az-Latn-AZ" sz="1400"/>
              <a:t>:</a:t>
            </a:r>
            <a:endParaRPr lang="en-US" sz="1400"/>
          </a:p>
          <a:p>
            <a:r>
              <a:rPr lang="en-US" sz="1400"/>
              <a:t>1-ci rəng → birinci rəqəm</a:t>
            </a:r>
          </a:p>
          <a:p>
            <a:r>
              <a:rPr lang="en-US" sz="1400"/>
              <a:t>2-ci rəng → ikinci rəqəm</a:t>
            </a:r>
          </a:p>
          <a:p>
            <a:r>
              <a:rPr lang="en-US" sz="1400"/>
              <a:t>3-cü rəng → üçüncü rəqəm</a:t>
            </a:r>
          </a:p>
          <a:p>
            <a:r>
              <a:rPr lang="en-US" sz="1400"/>
              <a:t>4-cü rəng → vurma əmsalı</a:t>
            </a:r>
          </a:p>
          <a:p>
            <a:r>
              <a:rPr lang="en-US" sz="1400"/>
              <a:t>5-ci rəng → dəqiqlik</a:t>
            </a:r>
            <a:endParaRPr lang="az-Latn-AZ" sz="1400"/>
          </a:p>
          <a:p>
            <a:endParaRPr lang="az-Latn-AZ" sz="1400"/>
          </a:p>
          <a:p>
            <a:endParaRPr lang="ru-RU"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graphicFrame>
        <p:nvGraphicFramePr>
          <p:cNvPr id="2" name="Table 1">
            <a:extLst>
              <a:ext uri="{FF2B5EF4-FFF2-40B4-BE49-F238E27FC236}">
                <a16:creationId xmlns:a16="http://schemas.microsoft.com/office/drawing/2014/main" id="{E6A6219F-666F-2872-5E4A-754AF820D060}"/>
              </a:ext>
            </a:extLst>
          </p:cNvPr>
          <p:cNvGraphicFramePr>
            <a:graphicFrameLocks noGrp="1"/>
          </p:cNvGraphicFramePr>
          <p:nvPr>
            <p:extLst>
              <p:ext uri="{D42A27DB-BD31-4B8C-83A1-F6EECF244321}">
                <p14:modId xmlns:p14="http://schemas.microsoft.com/office/powerpoint/2010/main" val="1783860402"/>
              </p:ext>
            </p:extLst>
          </p:nvPr>
        </p:nvGraphicFramePr>
        <p:xfrm>
          <a:off x="97278" y="3385226"/>
          <a:ext cx="1715609" cy="3017520"/>
        </p:xfrm>
        <a:graphic>
          <a:graphicData uri="http://schemas.openxmlformats.org/drawingml/2006/table">
            <a:tbl>
              <a:tblPr/>
              <a:tblGrid>
                <a:gridCol w="882206">
                  <a:extLst>
                    <a:ext uri="{9D8B030D-6E8A-4147-A177-3AD203B41FA5}">
                      <a16:colId xmlns:a16="http://schemas.microsoft.com/office/drawing/2014/main" val="2588511517"/>
                    </a:ext>
                  </a:extLst>
                </a:gridCol>
                <a:gridCol w="833403">
                  <a:extLst>
                    <a:ext uri="{9D8B030D-6E8A-4147-A177-3AD203B41FA5}">
                      <a16:colId xmlns:a16="http://schemas.microsoft.com/office/drawing/2014/main" val="3116745363"/>
                    </a:ext>
                  </a:extLst>
                </a:gridCol>
              </a:tblGrid>
              <a:tr h="0">
                <a:tc>
                  <a:txBody>
                    <a:bodyPr/>
                    <a:lstStyle/>
                    <a:p>
                      <a:r>
                        <a:rPr lang="en-US" sz="1200"/>
                        <a:t>Rəng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t>Rəqəm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665721"/>
                  </a:ext>
                </a:extLst>
              </a:tr>
              <a:tr h="0">
                <a:tc>
                  <a:txBody>
                    <a:bodyPr/>
                    <a:lstStyle/>
                    <a:p>
                      <a:r>
                        <a:rPr lang="en-US" sz="1200"/>
                        <a:t>Qara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805164"/>
                  </a:ext>
                </a:extLst>
              </a:tr>
              <a:tr h="0">
                <a:tc>
                  <a:txBody>
                    <a:bodyPr/>
                    <a:lstStyle/>
                    <a:p>
                      <a:r>
                        <a:rPr lang="en-US" sz="1200"/>
                        <a:t>Qəhvəyi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398530"/>
                  </a:ext>
                </a:extLst>
              </a:tr>
              <a:tr h="0">
                <a:tc>
                  <a:txBody>
                    <a:bodyPr/>
                    <a:lstStyle/>
                    <a:p>
                      <a:r>
                        <a:rPr lang="en-US" sz="1200"/>
                        <a:t>Qırmızı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5223658"/>
                  </a:ext>
                </a:extLst>
              </a:tr>
              <a:tr h="0">
                <a:tc>
                  <a:txBody>
                    <a:bodyPr/>
                    <a:lstStyle/>
                    <a:p>
                      <a:r>
                        <a:rPr lang="en-US" sz="1200"/>
                        <a:t>Narıncı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551110"/>
                  </a:ext>
                </a:extLst>
              </a:tr>
              <a:tr h="0">
                <a:tc>
                  <a:txBody>
                    <a:bodyPr/>
                    <a:lstStyle/>
                    <a:p>
                      <a:r>
                        <a:rPr lang="en-US" sz="1200"/>
                        <a:t>Sarı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457034"/>
                  </a:ext>
                </a:extLst>
              </a:tr>
              <a:tr h="0">
                <a:tc>
                  <a:txBody>
                    <a:bodyPr/>
                    <a:lstStyle/>
                    <a:p>
                      <a:r>
                        <a:rPr lang="en-US" sz="1200"/>
                        <a:t>Yaşıl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927604"/>
                  </a:ext>
                </a:extLst>
              </a:tr>
              <a:tr h="0">
                <a:tc>
                  <a:txBody>
                    <a:bodyPr/>
                    <a:lstStyle/>
                    <a:p>
                      <a:r>
                        <a:rPr lang="en-US" sz="1200"/>
                        <a:t>Mavi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19394"/>
                  </a:ext>
                </a:extLst>
              </a:tr>
              <a:tr h="0">
                <a:tc>
                  <a:txBody>
                    <a:bodyPr/>
                    <a:lstStyle/>
                    <a:p>
                      <a:r>
                        <a:rPr lang="en-US" sz="1200"/>
                        <a:t>Bənövşəyi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257033"/>
                  </a:ext>
                </a:extLst>
              </a:tr>
              <a:tr h="0">
                <a:tc>
                  <a:txBody>
                    <a:bodyPr/>
                    <a:lstStyle/>
                    <a:p>
                      <a:r>
                        <a:rPr lang="en-US" sz="1200"/>
                        <a:t>Boz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425563"/>
                  </a:ext>
                </a:extLst>
              </a:tr>
              <a:tr h="0">
                <a:tc>
                  <a:txBody>
                    <a:bodyPr/>
                    <a:lstStyle/>
                    <a:p>
                      <a:r>
                        <a:rPr lang="en-US" sz="1200"/>
                        <a:t>Ağ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ru-RU" sz="120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2934118"/>
                  </a:ext>
                </a:extLst>
              </a:tr>
            </a:tbl>
          </a:graphicData>
        </a:graphic>
      </p:graphicFrame>
    </p:spTree>
    <p:extLst>
      <p:ext uri="{BB962C8B-B14F-4D97-AF65-F5344CB8AC3E}">
        <p14:creationId xmlns:p14="http://schemas.microsoft.com/office/powerpoint/2010/main" val="408399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909310"/>
          </a:xfrm>
          <a:prstGeom prst="rect">
            <a:avLst/>
          </a:prstGeom>
          <a:noFill/>
        </p:spPr>
        <p:txBody>
          <a:bodyPr wrap="square">
            <a:spAutoFit/>
          </a:bodyPr>
          <a:lstStyle/>
          <a:p>
            <a:r>
              <a:rPr lang="en-US" sz="1400"/>
              <a:t>Dəqiqlik (Tolerance) xətti</a:t>
            </a:r>
          </a:p>
          <a:p>
            <a:endParaRPr lang="en-US" sz="1400"/>
          </a:p>
          <a:p>
            <a:r>
              <a:rPr lang="en-US" sz="1400"/>
              <a:t>Bu rezistorun real dəyərinin nə qədər səhvlə ola biləcəyini göstərir:</a:t>
            </a:r>
          </a:p>
          <a:p>
            <a:pPr marL="742950" lvl="1" indent="-285750">
              <a:buFont typeface="Arial" panose="020B0604020202020204" pitchFamily="34" charset="0"/>
              <a:buChar char="•"/>
            </a:pPr>
            <a:r>
              <a:rPr lang="en-US" sz="1400"/>
              <a:t>Qızılı → ±5%</a:t>
            </a:r>
          </a:p>
          <a:p>
            <a:pPr marL="742950" lvl="1" indent="-285750">
              <a:buFont typeface="Arial" panose="020B0604020202020204" pitchFamily="34" charset="0"/>
              <a:buChar char="•"/>
            </a:pPr>
            <a:r>
              <a:rPr lang="en-US" sz="1400"/>
              <a:t>Gümüşü → ±10%</a:t>
            </a:r>
          </a:p>
          <a:p>
            <a:pPr marL="742950" lvl="1" indent="-285750">
              <a:buFont typeface="Arial" panose="020B0604020202020204" pitchFamily="34" charset="0"/>
              <a:buChar char="•"/>
            </a:pPr>
            <a:r>
              <a:rPr lang="en-US" sz="1400"/>
              <a:t>Xətt yoxdursa → ±20%</a:t>
            </a:r>
            <a:endParaRPr lang="az-Latn-AZ" sz="1400"/>
          </a:p>
          <a:p>
            <a:endParaRPr lang="az-Latn-AZ" sz="1400"/>
          </a:p>
          <a:p>
            <a:endParaRPr lang="az-Latn-AZ" sz="1400"/>
          </a:p>
          <a:p>
            <a:r>
              <a:rPr lang="en-US" sz="1400"/>
              <a:t>“Nə qədər səhvlə ola bilər” nə deməkdir?</a:t>
            </a:r>
          </a:p>
          <a:p>
            <a:endParaRPr lang="en-US" sz="1400"/>
          </a:p>
          <a:p>
            <a:r>
              <a:rPr lang="en-US" sz="1400"/>
              <a:t>Rezistorun üzərində yazılan dəyər dəqiq tək bir rəqəm deyil, o dəyər müəyyən aralıqda dəyişə bilər.</a:t>
            </a:r>
            <a:endParaRPr lang="az-Latn-AZ" sz="1400"/>
          </a:p>
          <a:p>
            <a:endParaRPr lang="az-Latn-AZ" sz="1400"/>
          </a:p>
          <a:p>
            <a:r>
              <a:rPr lang="en-US" sz="1400" b="1"/>
              <a:t>Yəni istehsal zamanı</a:t>
            </a:r>
            <a:r>
              <a:rPr lang="en-US" sz="1400"/>
              <a:t>:</a:t>
            </a:r>
          </a:p>
          <a:p>
            <a:pPr marL="742950" lvl="1" indent="-285750">
              <a:lnSpc>
                <a:spcPct val="150000"/>
              </a:lnSpc>
              <a:buFont typeface="Arial" panose="020B0604020202020204" pitchFamily="34" charset="0"/>
              <a:buChar char="•"/>
            </a:pPr>
            <a:r>
              <a:rPr lang="en-US" sz="1400"/>
              <a:t>rezistor bir az böyük</a:t>
            </a:r>
          </a:p>
          <a:p>
            <a:pPr marL="742950" lvl="1" indent="-285750">
              <a:lnSpc>
                <a:spcPct val="150000"/>
              </a:lnSpc>
              <a:buFont typeface="Arial" panose="020B0604020202020204" pitchFamily="34" charset="0"/>
              <a:buChar char="•"/>
            </a:pPr>
            <a:r>
              <a:rPr lang="en-US" sz="1400"/>
              <a:t>və ya bir az kiçik ola bilər</a:t>
            </a:r>
          </a:p>
          <a:p>
            <a:endParaRPr lang="en-US" sz="1400"/>
          </a:p>
          <a:p>
            <a:r>
              <a:rPr lang="en-US" sz="1400"/>
              <a:t>Buna tolerance (dəqiqlik payı) deyilir.</a:t>
            </a:r>
            <a:r>
              <a:rPr lang="az-Latn-AZ" sz="1400"/>
              <a:t> Deyək ki, rezistorun qiyməti: 100 </a:t>
            </a:r>
            <a:r>
              <a:rPr lang="el-GR" sz="1400"/>
              <a:t>Ω</a:t>
            </a:r>
            <a:endParaRPr lang="az-Latn-AZ" sz="1400"/>
          </a:p>
          <a:p>
            <a:endParaRPr lang="az-Latn-AZ" sz="1400"/>
          </a:p>
          <a:p>
            <a:r>
              <a:rPr lang="az-Latn-AZ" sz="1400"/>
              <a:t>Əgər rezistor üzərində `Qızılı xətt` (±5%) varsa onda, bu: </a:t>
            </a:r>
            <a:r>
              <a:rPr lang="el-GR" sz="1400"/>
              <a:t>5% = 5 Ω</a:t>
            </a:r>
            <a:r>
              <a:rPr lang="az-Latn-AZ" sz="1400"/>
              <a:t> deməkdir. </a:t>
            </a:r>
          </a:p>
          <a:p>
            <a:endParaRPr lang="az-Latn-AZ" sz="1400"/>
          </a:p>
          <a:p>
            <a:r>
              <a:rPr lang="en-US" sz="1400"/>
              <a:t>Real dəyər:</a:t>
            </a:r>
          </a:p>
          <a:p>
            <a:pPr marL="742950" lvl="1" indent="-285750">
              <a:buFont typeface="Arial" panose="020B0604020202020204" pitchFamily="34" charset="0"/>
              <a:buChar char="•"/>
            </a:pPr>
            <a:r>
              <a:rPr lang="en-US" sz="1400"/>
              <a:t>minimum: 95 </a:t>
            </a:r>
            <a:r>
              <a:rPr lang="el-GR" sz="1400"/>
              <a:t>Ω</a:t>
            </a:r>
          </a:p>
          <a:p>
            <a:pPr marL="742950" lvl="1" indent="-285750">
              <a:buFont typeface="Arial" panose="020B0604020202020204" pitchFamily="34" charset="0"/>
              <a:buChar char="•"/>
            </a:pPr>
            <a:r>
              <a:rPr lang="en-US" sz="1400"/>
              <a:t>maksimum: 105 </a:t>
            </a:r>
            <a:r>
              <a:rPr lang="el-GR" sz="1400"/>
              <a:t>Ω</a:t>
            </a:r>
            <a:endParaRPr lang="az-Latn-AZ" sz="1400"/>
          </a:p>
          <a:p>
            <a:endParaRPr lang="az-Latn-AZ" sz="1400"/>
          </a:p>
          <a:p>
            <a:r>
              <a:rPr lang="en-US" sz="1400"/>
              <a:t>Yəni: Bu rezistor 100 </a:t>
            </a:r>
            <a:r>
              <a:rPr lang="el-GR" sz="1400"/>
              <a:t>Ω </a:t>
            </a:r>
            <a:r>
              <a:rPr lang="en-US" sz="1400"/>
              <a:t>yazılsa da, əslində 95–105 </a:t>
            </a:r>
            <a:r>
              <a:rPr lang="el-GR" sz="1400"/>
              <a:t>Ω </a:t>
            </a:r>
            <a:r>
              <a:rPr lang="en-US" sz="1400"/>
              <a:t>aralığında ola bilər</a:t>
            </a:r>
            <a:r>
              <a:rPr lang="az-Latn-AZ" sz="1400"/>
              <a:t> mənasına gəllir.</a:t>
            </a:r>
            <a:endParaRPr lang="en-US" sz="1400"/>
          </a:p>
        </p:txBody>
      </p:sp>
      <p:pic>
        <p:nvPicPr>
          <p:cNvPr id="3" name="Picture 2">
            <a:extLst>
              <a:ext uri="{FF2B5EF4-FFF2-40B4-BE49-F238E27FC236}">
                <a16:creationId xmlns:a16="http://schemas.microsoft.com/office/drawing/2014/main" id="{90209EC2-14B8-E8A6-8611-3A9CDF27CA4F}"/>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3404539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945742" cy="5693866"/>
          </a:xfrm>
          <a:prstGeom prst="rect">
            <a:avLst/>
          </a:prstGeom>
          <a:noFill/>
        </p:spPr>
        <p:txBody>
          <a:bodyPr wrap="square">
            <a:spAutoFit/>
          </a:bodyPr>
          <a:lstStyle/>
          <a:p>
            <a:r>
              <a:rPr lang="en-US" sz="1400"/>
              <a:t>Gümüşü xətt (±10%) o deməkdir ki, 10% = 10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90 </a:t>
            </a:r>
            <a:r>
              <a:rPr lang="el-GR" sz="1400"/>
              <a:t>Ω – 110 Ω </a:t>
            </a:r>
            <a:r>
              <a:rPr lang="en-US" sz="1400"/>
              <a:t>olur.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Xətt yoxdursa (±20%)</a:t>
            </a:r>
            <a:r>
              <a:rPr lang="az-Latn-AZ" sz="1400"/>
              <a:t> o deməkdir ki, </a:t>
            </a:r>
            <a:r>
              <a:rPr lang="en-US" sz="1400"/>
              <a:t>20% = 20 </a:t>
            </a:r>
            <a:r>
              <a:rPr lang="el-GR" sz="1400"/>
              <a:t>Ω</a:t>
            </a:r>
          </a:p>
          <a:p>
            <a:endParaRPr lang="el-GR" sz="1400"/>
          </a:p>
          <a:p>
            <a:r>
              <a:rPr lang="en-US" sz="1400"/>
              <a:t>Real dəyər:</a:t>
            </a:r>
          </a:p>
          <a:p>
            <a:pPr marL="742950" lvl="1" indent="-285750">
              <a:buFont typeface="Arial" panose="020B0604020202020204" pitchFamily="34" charset="0"/>
              <a:buChar char="•"/>
            </a:pPr>
            <a:r>
              <a:rPr lang="en-US" sz="1400"/>
              <a:t>80 </a:t>
            </a:r>
            <a:r>
              <a:rPr lang="el-GR" sz="1400"/>
              <a:t>Ω – 120 Ω</a:t>
            </a:r>
            <a:endParaRPr lang="az-Latn-AZ" sz="1400"/>
          </a:p>
          <a:p>
            <a:endParaRPr lang="az-Latn-AZ" sz="1400"/>
          </a:p>
          <a:p>
            <a:endParaRPr lang="az-Latn-AZ" sz="1400"/>
          </a:p>
          <a:p>
            <a:endParaRPr lang="az-Latn-AZ" sz="1400"/>
          </a:p>
          <a:p>
            <a:r>
              <a:rPr lang="en-US" sz="1400"/>
              <a:t>Arduino üçün ±5% kifayətdir. Həssas ölçmələr üçün isə ±1% və ya ±0.1% olmalıdır.</a:t>
            </a:r>
            <a:endParaRPr lang="az-Latn-AZ" sz="1400"/>
          </a:p>
          <a:p>
            <a:endParaRPr lang="az-Latn-AZ" sz="1400"/>
          </a:p>
          <a:p>
            <a:endParaRPr lang="az-Latn-AZ" sz="1400"/>
          </a:p>
          <a:p>
            <a:endParaRPr lang="az-Latn-AZ" sz="1400"/>
          </a:p>
          <a:p>
            <a:r>
              <a:rPr lang="en-US" sz="1400"/>
              <a:t>“Səhvlə ola bilər” deməkdir ki, rezistorun üzərində yazılan dəyər təxmini dəyərdir, real dəyər ondan bir az fərqli ola bilər.</a:t>
            </a:r>
            <a:endParaRPr lang="az-Latn-AZ" sz="1400"/>
          </a:p>
          <a:p>
            <a:endParaRPr lang="az-Latn-AZ" sz="1400"/>
          </a:p>
          <a:p>
            <a:endParaRPr lang="ru-RU" sz="1400"/>
          </a:p>
        </p:txBody>
      </p:sp>
      <p:pic>
        <p:nvPicPr>
          <p:cNvPr id="2" name="Picture 1">
            <a:extLst>
              <a:ext uri="{FF2B5EF4-FFF2-40B4-BE49-F238E27FC236}">
                <a16:creationId xmlns:a16="http://schemas.microsoft.com/office/drawing/2014/main" id="{CC9DCC29-B33A-079D-6245-E3FE209481F8}"/>
              </a:ext>
            </a:extLst>
          </p:cNvPr>
          <p:cNvPicPr>
            <a:picLocks noChangeAspect="1"/>
          </p:cNvPicPr>
          <p:nvPr/>
        </p:nvPicPr>
        <p:blipFill>
          <a:blip r:embed="rId2"/>
          <a:stretch>
            <a:fillRect/>
          </a:stretch>
        </p:blipFill>
        <p:spPr>
          <a:xfrm>
            <a:off x="6947364" y="319473"/>
            <a:ext cx="5243014" cy="6538527"/>
          </a:xfrm>
          <a:prstGeom prst="rect">
            <a:avLst/>
          </a:prstGeom>
        </p:spPr>
      </p:pic>
    </p:spTree>
    <p:extLst>
      <p:ext uri="{BB962C8B-B14F-4D97-AF65-F5344CB8AC3E}">
        <p14:creationId xmlns:p14="http://schemas.microsoft.com/office/powerpoint/2010/main" val="1964652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6094378" cy="6340197"/>
          </a:xfrm>
          <a:prstGeom prst="rect">
            <a:avLst/>
          </a:prstGeom>
          <a:noFill/>
        </p:spPr>
        <p:txBody>
          <a:bodyPr wrap="square">
            <a:spAutoFit/>
          </a:bodyPr>
          <a:lstStyle/>
          <a:p>
            <a:r>
              <a:rPr lang="en-US" sz="1400"/>
              <a:t>ppm/K nə deməkdir?</a:t>
            </a:r>
          </a:p>
          <a:p>
            <a:pPr marL="742950" lvl="1" indent="-285750">
              <a:buFont typeface="Arial" panose="020B0604020202020204" pitchFamily="34" charset="0"/>
              <a:buChar char="•"/>
            </a:pPr>
            <a:r>
              <a:rPr lang="en-US" sz="1400"/>
              <a:t>ppm → parts per million (milyonda bir hissə)</a:t>
            </a:r>
          </a:p>
          <a:p>
            <a:pPr marL="742950" lvl="1" indent="-285750">
              <a:buFont typeface="Arial" panose="020B0604020202020204" pitchFamily="34" charset="0"/>
              <a:buChar char="•"/>
            </a:pPr>
            <a:r>
              <a:rPr lang="en-US" sz="1400"/>
              <a:t>K → Kelvin (temperatur dəyişməsi vahidi)</a:t>
            </a:r>
          </a:p>
          <a:p>
            <a:endParaRPr lang="en-US" sz="1400"/>
          </a:p>
          <a:p>
            <a:r>
              <a:rPr lang="en-US" sz="1400"/>
              <a:t>ppm/K deyir ki: Temperatur 1°C (1K) dəyişəndə, rezistorun dəyəri nə qədər dəyişir.</a:t>
            </a:r>
          </a:p>
          <a:p>
            <a:endParaRPr lang="en-US" sz="1400"/>
          </a:p>
          <a:p>
            <a:endParaRPr lang="en-US" sz="1400"/>
          </a:p>
          <a:p>
            <a:r>
              <a:rPr lang="en-US" sz="1400"/>
              <a:t>Bu o deməkdir ki:</a:t>
            </a:r>
          </a:p>
          <a:p>
            <a:pPr marL="742950" lvl="1" indent="-285750">
              <a:buFont typeface="Arial" panose="020B0604020202020204" pitchFamily="34" charset="0"/>
              <a:buChar char="•"/>
            </a:pPr>
            <a:r>
              <a:rPr lang="en-US" sz="1400"/>
              <a:t>Temperatur 1°C artanda</a:t>
            </a:r>
          </a:p>
          <a:p>
            <a:pPr marL="742950" lvl="1" indent="-285750">
              <a:buFont typeface="Arial" panose="020B0604020202020204" pitchFamily="34" charset="0"/>
              <a:buChar char="•"/>
            </a:pPr>
            <a:r>
              <a:rPr lang="en-US" sz="1400"/>
              <a:t>Rezistorun dəyəri 0.025% dəyişir</a:t>
            </a:r>
          </a:p>
          <a:p>
            <a:endParaRPr lang="en-US" sz="1400"/>
          </a:p>
          <a:p>
            <a:r>
              <a:rPr lang="en-US" sz="1400"/>
              <a:t>Çünki: 250 ppm = 250 / 1 000 000 = 0.00025 = 0.025%</a:t>
            </a:r>
          </a:p>
          <a:p>
            <a:endParaRPr lang="az-Latn-AZ" sz="1400"/>
          </a:p>
          <a:p>
            <a:endParaRPr lang="en-US" sz="1400"/>
          </a:p>
          <a:p>
            <a:endParaRPr lang="en-US" sz="1400"/>
          </a:p>
          <a:p>
            <a:r>
              <a:rPr lang="en-US" sz="1400"/>
              <a:t>Deyək rezistor:  10 k</a:t>
            </a:r>
            <a:r>
              <a:rPr lang="el-GR" sz="1400"/>
              <a:t>Ω -</a:t>
            </a:r>
            <a:r>
              <a:rPr lang="en-US" sz="1400"/>
              <a:t>dur.</a:t>
            </a:r>
            <a:r>
              <a:rPr lang="az-Latn-AZ" sz="1400"/>
              <a:t> </a:t>
            </a:r>
            <a:r>
              <a:rPr lang="en-US" sz="1400"/>
              <a:t>Temperatur 1°C dəyişərsə:</a:t>
            </a:r>
          </a:p>
          <a:p>
            <a:pPr marL="742950" lvl="1" indent="-285750">
              <a:buFont typeface="Arial" panose="020B0604020202020204" pitchFamily="34" charset="0"/>
              <a:buChar char="•"/>
            </a:pPr>
            <a:r>
              <a:rPr lang="en-US" sz="1400"/>
              <a:t>Dəyişmə = 10 000 </a:t>
            </a:r>
            <a:r>
              <a:rPr lang="el-GR" sz="1400"/>
              <a:t>Ω × 0.00025</a:t>
            </a:r>
          </a:p>
          <a:p>
            <a:pPr marL="742950" lvl="1" indent="-285750">
              <a:buFont typeface="Arial" panose="020B0604020202020204" pitchFamily="34" charset="0"/>
              <a:buChar char="•"/>
            </a:pPr>
            <a:r>
              <a:rPr lang="el-GR" sz="1400"/>
              <a:t>= 2.5 Ω</a:t>
            </a:r>
          </a:p>
          <a:p>
            <a:endParaRPr lang="el-GR" sz="1400"/>
          </a:p>
          <a:p>
            <a:endParaRPr lang="el-GR" sz="1400"/>
          </a:p>
          <a:p>
            <a:r>
              <a:rPr lang="en-US" sz="1400"/>
              <a:t>Yəni: Temperatur 1°C artanda rezistorun dəyəri təxminən 2.5 ohm dəyişir.</a:t>
            </a:r>
          </a:p>
          <a:p>
            <a:endParaRPr lang="en-US" sz="1400"/>
          </a:p>
          <a:p>
            <a:r>
              <a:rPr lang="en-US" sz="1400"/>
              <a:t>Niyə bu vacibdir?</a:t>
            </a:r>
          </a:p>
          <a:p>
            <a:pPr marL="742950" lvl="1" indent="-285750">
              <a:buFont typeface="Arial" panose="020B0604020202020204" pitchFamily="34" charset="0"/>
              <a:buChar char="•"/>
            </a:pPr>
            <a:r>
              <a:rPr lang="en-US" sz="1400"/>
              <a:t>Aşağı ppm/K → daha stabil rezistor</a:t>
            </a:r>
          </a:p>
          <a:p>
            <a:pPr marL="742950" lvl="1" indent="-285750">
              <a:buFont typeface="Arial" panose="020B0604020202020204" pitchFamily="34" charset="0"/>
              <a:buChar char="•"/>
            </a:pPr>
            <a:r>
              <a:rPr lang="en-US" sz="1400"/>
              <a:t>Yüksək ppm/K → temperaturdan çox təsirlənir</a:t>
            </a:r>
          </a:p>
          <a:p>
            <a:endParaRPr lang="en-US" sz="1400"/>
          </a:p>
          <a:p>
            <a:r>
              <a:rPr lang="en-US" sz="1400"/>
              <a:t>Qısaca, 250 ppm/K = temperatur dəyişəndə rezistorun nə qədər “sürüşdüyünü” göstərir</a:t>
            </a:r>
            <a:endParaRPr lang="ru-RU" sz="1400"/>
          </a:p>
        </p:txBody>
      </p:sp>
      <p:pic>
        <p:nvPicPr>
          <p:cNvPr id="3" name="Picture 2">
            <a:extLst>
              <a:ext uri="{FF2B5EF4-FFF2-40B4-BE49-F238E27FC236}">
                <a16:creationId xmlns:a16="http://schemas.microsoft.com/office/drawing/2014/main" id="{A39A7253-2C44-CBD4-AE09-49B27F598836}"/>
              </a:ext>
            </a:extLst>
          </p:cNvPr>
          <p:cNvPicPr>
            <a:picLocks noChangeAspect="1"/>
          </p:cNvPicPr>
          <p:nvPr/>
        </p:nvPicPr>
        <p:blipFill>
          <a:blip r:embed="rId2"/>
          <a:stretch>
            <a:fillRect/>
          </a:stretch>
        </p:blipFill>
        <p:spPr>
          <a:xfrm>
            <a:off x="6215780" y="288991"/>
            <a:ext cx="5974598" cy="6569009"/>
          </a:xfrm>
          <a:prstGeom prst="rect">
            <a:avLst/>
          </a:prstGeom>
        </p:spPr>
      </p:pic>
    </p:spTree>
    <p:extLst>
      <p:ext uri="{BB962C8B-B14F-4D97-AF65-F5344CB8AC3E}">
        <p14:creationId xmlns:p14="http://schemas.microsoft.com/office/powerpoint/2010/main" val="652674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8117502" cy="6663363"/>
          </a:xfrm>
          <a:prstGeom prst="rect">
            <a:avLst/>
          </a:prstGeom>
          <a:noFill/>
        </p:spPr>
        <p:txBody>
          <a:bodyPr wrap="square">
            <a:spAutoFit/>
          </a:bodyPr>
          <a:lstStyle/>
          <a:p>
            <a:r>
              <a:rPr lang="en-US" sz="1400" b="1">
                <a:solidFill>
                  <a:srgbClr val="FF0000"/>
                </a:solidFill>
              </a:rPr>
              <a:t>Rele</a:t>
            </a:r>
            <a:r>
              <a:rPr lang="en-US" sz="1400"/>
              <a:t> elektriklə idarə olunan mexaniki açar (switch)-dır. Yəni kiçik elektrik siqnalı ilə böyük güclü cihazı açıb-söndürməyə imkan verir.</a:t>
            </a:r>
            <a:endParaRPr lang="az-Latn-AZ" sz="1400"/>
          </a:p>
          <a:p>
            <a:endParaRPr lang="az-Latn-AZ" sz="1400"/>
          </a:p>
          <a:p>
            <a:endParaRPr lang="az-Latn-AZ" sz="1400"/>
          </a:p>
          <a:p>
            <a:r>
              <a:rPr lang="en-US" sz="1400"/>
              <a:t>Necə işləyir?</a:t>
            </a:r>
          </a:p>
          <a:p>
            <a:pPr marL="742950" lvl="1" indent="-285750">
              <a:lnSpc>
                <a:spcPct val="150000"/>
              </a:lnSpc>
              <a:buFont typeface="Arial" panose="020B0604020202020204" pitchFamily="34" charset="0"/>
              <a:buChar char="•"/>
            </a:pPr>
            <a:r>
              <a:rPr lang="en-US" sz="1400"/>
              <a:t>Rele-nin içində bobin (coil) və kontaktlar var.</a:t>
            </a:r>
          </a:p>
          <a:p>
            <a:pPr marL="742950" lvl="1" indent="-285750">
              <a:lnSpc>
                <a:spcPct val="150000"/>
              </a:lnSpc>
              <a:buFont typeface="Arial" panose="020B0604020202020204" pitchFamily="34" charset="0"/>
              <a:buChar char="•"/>
            </a:pPr>
            <a:r>
              <a:rPr lang="en-US" sz="1400"/>
              <a:t>Bobinə enerji veriləndə maqnit yaranır və kontaktlar yerini dəyişir.</a:t>
            </a:r>
          </a:p>
          <a:p>
            <a:pPr marL="742950" lvl="1" indent="-285750">
              <a:lnSpc>
                <a:spcPct val="150000"/>
              </a:lnSpc>
              <a:buFont typeface="Arial" panose="020B0604020202020204" pitchFamily="34" charset="0"/>
              <a:buChar char="•"/>
            </a:pPr>
            <a:r>
              <a:rPr lang="en-US" sz="1400"/>
              <a:t>Enerji kəsiləndə kontaktlar əvvəlki vəziyyətinə qayıdır.</a:t>
            </a:r>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endParaRPr lang="az-Latn-AZ" sz="1400"/>
          </a:p>
          <a:p>
            <a:r>
              <a:rPr lang="en-US" sz="1400"/>
              <a:t>Niyə lazımdır?</a:t>
            </a:r>
          </a:p>
          <a:p>
            <a:pPr marL="285750" indent="-285750">
              <a:lnSpc>
                <a:spcPct val="150000"/>
              </a:lnSpc>
              <a:buFont typeface="Arial" panose="020B0604020202020204" pitchFamily="34" charset="0"/>
              <a:buChar char="•"/>
            </a:pPr>
            <a:r>
              <a:rPr lang="en-US" sz="1400"/>
              <a:t>Arduino kimi zəif çıxışlı qurğularla 220V lampa, motor, nasos kimi güclü cihazları idarə etmək üçün.</a:t>
            </a:r>
          </a:p>
          <a:p>
            <a:pPr marL="285750" indent="-285750">
              <a:lnSpc>
                <a:spcPct val="150000"/>
              </a:lnSpc>
              <a:buFont typeface="Arial" panose="020B0604020202020204" pitchFamily="34" charset="0"/>
              <a:buChar char="•"/>
            </a:pPr>
            <a:r>
              <a:rPr lang="en-US" sz="1400"/>
              <a:t>Arduino birbaşa bu cihazları işlədə bilməz, rele araya girir.</a:t>
            </a:r>
            <a:endParaRPr lang="az-Latn-AZ" sz="1400"/>
          </a:p>
          <a:p>
            <a:endParaRPr lang="az-Latn-AZ" sz="1400"/>
          </a:p>
          <a:p>
            <a:r>
              <a:rPr lang="en-US" sz="1400"/>
              <a:t>Qısaca, rele = elektriklə idarə olunan təhlükəsiz açar</a:t>
            </a:r>
            <a:r>
              <a:rPr lang="az-Latn-AZ" sz="1400"/>
              <a:t>.</a:t>
            </a:r>
            <a:endParaRPr lang="ru-RU" sz="1400"/>
          </a:p>
        </p:txBody>
      </p:sp>
      <p:pic>
        <p:nvPicPr>
          <p:cNvPr id="3" name="Picture 2">
            <a:extLst>
              <a:ext uri="{FF2B5EF4-FFF2-40B4-BE49-F238E27FC236}">
                <a16:creationId xmlns:a16="http://schemas.microsoft.com/office/drawing/2014/main" id="{AEC6943A-1723-EE43-3228-302D4B1A124C}"/>
              </a:ext>
            </a:extLst>
          </p:cNvPr>
          <p:cNvPicPr>
            <a:picLocks noChangeAspect="1"/>
          </p:cNvPicPr>
          <p:nvPr/>
        </p:nvPicPr>
        <p:blipFill>
          <a:blip r:embed="rId2"/>
          <a:stretch>
            <a:fillRect/>
          </a:stretch>
        </p:blipFill>
        <p:spPr>
          <a:xfrm>
            <a:off x="8120746" y="466927"/>
            <a:ext cx="4071254" cy="4172075"/>
          </a:xfrm>
          <a:prstGeom prst="rect">
            <a:avLst/>
          </a:prstGeom>
        </p:spPr>
      </p:pic>
      <p:pic>
        <p:nvPicPr>
          <p:cNvPr id="6" name="Picture 5">
            <a:extLst>
              <a:ext uri="{FF2B5EF4-FFF2-40B4-BE49-F238E27FC236}">
                <a16:creationId xmlns:a16="http://schemas.microsoft.com/office/drawing/2014/main" id="{78E7F672-A5F9-B084-BFE6-BA36A757FC7C}"/>
              </a:ext>
            </a:extLst>
          </p:cNvPr>
          <p:cNvPicPr>
            <a:picLocks noChangeAspect="1"/>
          </p:cNvPicPr>
          <p:nvPr/>
        </p:nvPicPr>
        <p:blipFill>
          <a:blip r:embed="rId3"/>
          <a:stretch>
            <a:fillRect/>
          </a:stretch>
        </p:blipFill>
        <p:spPr>
          <a:xfrm>
            <a:off x="0" y="2277698"/>
            <a:ext cx="4640982" cy="2613887"/>
          </a:xfrm>
          <a:prstGeom prst="rect">
            <a:avLst/>
          </a:prstGeom>
        </p:spPr>
      </p:pic>
      <p:sp>
        <p:nvSpPr>
          <p:cNvPr id="8" name="TextBox 7">
            <a:extLst>
              <a:ext uri="{FF2B5EF4-FFF2-40B4-BE49-F238E27FC236}">
                <a16:creationId xmlns:a16="http://schemas.microsoft.com/office/drawing/2014/main" id="{224139A7-F519-7310-4D79-8BEE60AE5159}"/>
              </a:ext>
            </a:extLst>
          </p:cNvPr>
          <p:cNvSpPr txBox="1"/>
          <p:nvPr/>
        </p:nvSpPr>
        <p:spPr>
          <a:xfrm>
            <a:off x="8423634" y="159150"/>
            <a:ext cx="3465478" cy="307777"/>
          </a:xfrm>
          <a:prstGeom prst="rect">
            <a:avLst/>
          </a:prstGeom>
          <a:noFill/>
        </p:spPr>
        <p:txBody>
          <a:bodyPr wrap="square">
            <a:spAutoFit/>
          </a:bodyPr>
          <a:lstStyle/>
          <a:p>
            <a:pPr algn="ctr"/>
            <a:r>
              <a:rPr lang="ru-RU" sz="1400" b="1"/>
              <a:t>Model: SRD-05VDC-SL-C (2-Relay Board)</a:t>
            </a:r>
          </a:p>
        </p:txBody>
      </p:sp>
    </p:spTree>
    <p:extLst>
      <p:ext uri="{BB962C8B-B14F-4D97-AF65-F5344CB8AC3E}">
        <p14:creationId xmlns:p14="http://schemas.microsoft.com/office/powerpoint/2010/main" val="1650195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B62E34CB-10F5-335A-DBCF-B01ED75AFE27}"/>
              </a:ext>
            </a:extLst>
          </p:cNvPr>
          <p:cNvPicPr>
            <a:picLocks noChangeAspect="1"/>
          </p:cNvPicPr>
          <p:nvPr/>
        </p:nvPicPr>
        <p:blipFill>
          <a:blip r:embed="rId2"/>
          <a:stretch>
            <a:fillRect/>
          </a:stretch>
        </p:blipFill>
        <p:spPr>
          <a:xfrm>
            <a:off x="2810244" y="1488332"/>
            <a:ext cx="5913362" cy="5148966"/>
          </a:xfrm>
          <a:prstGeom prst="rect">
            <a:avLst/>
          </a:prstGeom>
        </p:spPr>
      </p:pic>
      <p:sp>
        <p:nvSpPr>
          <p:cNvPr id="6" name="TextBox 5">
            <a:extLst>
              <a:ext uri="{FF2B5EF4-FFF2-40B4-BE49-F238E27FC236}">
                <a16:creationId xmlns:a16="http://schemas.microsoft.com/office/drawing/2014/main" id="{2E0D8783-4EF2-1265-D50E-20A5486570BF}"/>
              </a:ext>
            </a:extLst>
          </p:cNvPr>
          <p:cNvSpPr txBox="1"/>
          <p:nvPr/>
        </p:nvSpPr>
        <p:spPr>
          <a:xfrm>
            <a:off x="2714872" y="713388"/>
            <a:ext cx="6104106" cy="369332"/>
          </a:xfrm>
          <a:prstGeom prst="rect">
            <a:avLst/>
          </a:prstGeom>
          <a:noFill/>
        </p:spPr>
        <p:txBody>
          <a:bodyPr wrap="square">
            <a:spAutoFit/>
          </a:bodyPr>
          <a:lstStyle/>
          <a:p>
            <a:pPr algn="ctr"/>
            <a:r>
              <a:rPr lang="ru-RU" b="1"/>
              <a:t>Model: SRD-05VDC-SL-C (2-Relay Board)</a:t>
            </a:r>
          </a:p>
        </p:txBody>
      </p:sp>
    </p:spTree>
    <p:extLst>
      <p:ext uri="{BB962C8B-B14F-4D97-AF65-F5344CB8AC3E}">
        <p14:creationId xmlns:p14="http://schemas.microsoft.com/office/powerpoint/2010/main" val="3608757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30817489-BAA2-6B9B-FEB4-1ECAB74FFF33}"/>
              </a:ext>
            </a:extLst>
          </p:cNvPr>
          <p:cNvGraphicFramePr>
            <a:graphicFrameLocks noGrp="1"/>
          </p:cNvGraphicFramePr>
          <p:nvPr>
            <p:extLst>
              <p:ext uri="{D42A27DB-BD31-4B8C-83A1-F6EECF244321}">
                <p14:modId xmlns:p14="http://schemas.microsoft.com/office/powerpoint/2010/main" val="3573193652"/>
              </p:ext>
            </p:extLst>
          </p:nvPr>
        </p:nvGraphicFramePr>
        <p:xfrm>
          <a:off x="906294" y="1783080"/>
          <a:ext cx="10515600" cy="3291840"/>
        </p:xfrm>
        <a:graphic>
          <a:graphicData uri="http://schemas.openxmlformats.org/drawingml/2006/table">
            <a:tbl>
              <a:tblPr/>
              <a:tblGrid>
                <a:gridCol w="3505200">
                  <a:extLst>
                    <a:ext uri="{9D8B030D-6E8A-4147-A177-3AD203B41FA5}">
                      <a16:colId xmlns:a16="http://schemas.microsoft.com/office/drawing/2014/main" val="2274698821"/>
                    </a:ext>
                  </a:extLst>
                </a:gridCol>
                <a:gridCol w="3505200">
                  <a:extLst>
                    <a:ext uri="{9D8B030D-6E8A-4147-A177-3AD203B41FA5}">
                      <a16:colId xmlns:a16="http://schemas.microsoft.com/office/drawing/2014/main" val="1986404372"/>
                    </a:ext>
                  </a:extLst>
                </a:gridCol>
                <a:gridCol w="3505200">
                  <a:extLst>
                    <a:ext uri="{9D8B030D-6E8A-4147-A177-3AD203B41FA5}">
                      <a16:colId xmlns:a16="http://schemas.microsoft.com/office/drawing/2014/main" val="3691523368"/>
                    </a:ext>
                  </a:extLst>
                </a:gridCol>
              </a:tblGrid>
              <a:tr h="0">
                <a:tc>
                  <a:txBody>
                    <a:bodyPr/>
                    <a:lstStyle/>
                    <a:p>
                      <a:r>
                        <a:rPr lang="en-US" b="1"/>
                        <a:t>Mövzu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Arduino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b="1"/>
                        <a:t>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984934845"/>
                  </a:ext>
                </a:extLst>
              </a:tr>
              <a:tr h="0">
                <a:tc>
                  <a:txBody>
                    <a:bodyPr/>
                    <a:lstStyle/>
                    <a:p>
                      <a:r>
                        <a:rPr lang="en-US"/>
                        <a:t>Tipi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Nəzarətçi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Mini kompüter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8065839"/>
                  </a:ext>
                </a:extLst>
              </a:tr>
              <a:tr h="0">
                <a:tc>
                  <a:txBody>
                    <a:bodyPr/>
                    <a:lstStyle/>
                    <a:p>
                      <a:r>
                        <a:rPr lang="en-US"/>
                        <a:t>Əməliyyat sistemi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Yoxdur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Var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650120"/>
                  </a:ext>
                </a:extLst>
              </a:tr>
              <a:tr h="0">
                <a:tc>
                  <a:txBody>
                    <a:bodyPr/>
                    <a:lstStyle/>
                    <a:p>
                      <a:r>
                        <a:rPr lang="en-US"/>
                        <a:t>Açılış sürəti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 neçə saniyə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0871960"/>
                  </a:ext>
                </a:extLst>
              </a:tr>
              <a:tr h="0">
                <a:tc>
                  <a:txBody>
                    <a:bodyPr/>
                    <a:lstStyle/>
                    <a:p>
                      <a:r>
                        <a:rPr lang="en-US"/>
                        <a:t>Real vaxt reaksiyası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yaxşı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Məhdud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2281798"/>
                  </a:ext>
                </a:extLst>
              </a:tr>
              <a:tr h="0">
                <a:tc>
                  <a:txBody>
                    <a:bodyPr/>
                    <a:lstStyle/>
                    <a:p>
                      <a:r>
                        <a:rPr lang="en-US"/>
                        <a:t>Sensor oxuma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Birbaşa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qurğu ilə</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5064462"/>
                  </a:ext>
                </a:extLst>
              </a:tr>
              <a:tr h="0">
                <a:tc>
                  <a:txBody>
                    <a:bodyPr/>
                    <a:lstStyle/>
                    <a:p>
                      <a:r>
                        <a:rPr lang="en-US"/>
                        <a:t>Enerji sərfiyyatı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Az</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2314917"/>
                  </a:ext>
                </a:extLst>
              </a:tr>
              <a:tr h="0">
                <a:tc>
                  <a:txBody>
                    <a:bodyPr/>
                    <a:lstStyle/>
                    <a:p>
                      <a:r>
                        <a:rPr lang="en-US"/>
                        <a:t>Stabil iş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Çox yüksək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090513"/>
                  </a:ext>
                </a:extLst>
              </a:tr>
              <a:tr h="0">
                <a:tc>
                  <a:txBody>
                    <a:bodyPr/>
                    <a:lstStyle/>
                    <a:p>
                      <a:r>
                        <a:rPr lang="en-US"/>
                        <a:t>İnternet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Əlavə modul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Daxili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189524"/>
                  </a:ext>
                </a:extLst>
              </a:tr>
            </a:tbl>
          </a:graphicData>
        </a:graphic>
      </p:graphicFrame>
    </p:spTree>
    <p:extLst>
      <p:ext uri="{BB962C8B-B14F-4D97-AF65-F5344CB8AC3E}">
        <p14:creationId xmlns:p14="http://schemas.microsoft.com/office/powerpoint/2010/main" val="1650874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pic>
        <p:nvPicPr>
          <p:cNvPr id="3" name="Picture 2">
            <a:extLst>
              <a:ext uri="{FF2B5EF4-FFF2-40B4-BE49-F238E27FC236}">
                <a16:creationId xmlns:a16="http://schemas.microsoft.com/office/drawing/2014/main" id="{2C1D1BF7-44AC-3BE3-F780-FBCD38B2A9F5}"/>
              </a:ext>
            </a:extLst>
          </p:cNvPr>
          <p:cNvPicPr>
            <a:picLocks noChangeAspect="1"/>
          </p:cNvPicPr>
          <p:nvPr/>
        </p:nvPicPr>
        <p:blipFill>
          <a:blip r:embed="rId2"/>
          <a:stretch>
            <a:fillRect/>
          </a:stretch>
        </p:blipFill>
        <p:spPr>
          <a:xfrm>
            <a:off x="3238252" y="1813292"/>
            <a:ext cx="5715495" cy="4320914"/>
          </a:xfrm>
          <a:prstGeom prst="rect">
            <a:avLst/>
          </a:prstGeom>
        </p:spPr>
      </p:pic>
      <p:sp>
        <p:nvSpPr>
          <p:cNvPr id="6" name="TextBox 5">
            <a:extLst>
              <a:ext uri="{FF2B5EF4-FFF2-40B4-BE49-F238E27FC236}">
                <a16:creationId xmlns:a16="http://schemas.microsoft.com/office/drawing/2014/main" id="{03B61776-64FF-C0B9-5A04-3A6A0B981924}"/>
              </a:ext>
            </a:extLst>
          </p:cNvPr>
          <p:cNvSpPr txBox="1"/>
          <p:nvPr/>
        </p:nvSpPr>
        <p:spPr>
          <a:xfrm>
            <a:off x="3043946" y="1079930"/>
            <a:ext cx="6104106" cy="369332"/>
          </a:xfrm>
          <a:prstGeom prst="rect">
            <a:avLst/>
          </a:prstGeom>
          <a:noFill/>
        </p:spPr>
        <p:txBody>
          <a:bodyPr wrap="square">
            <a:spAutoFit/>
          </a:bodyPr>
          <a:lstStyle/>
          <a:p>
            <a:pPr algn="ctr"/>
            <a:r>
              <a:rPr lang="ru-RU" b="1"/>
              <a:t>Model: SRD-05VDC-SL-C (4-Relay Board)</a:t>
            </a:r>
          </a:p>
        </p:txBody>
      </p:sp>
    </p:spTree>
    <p:extLst>
      <p:ext uri="{BB962C8B-B14F-4D97-AF65-F5344CB8AC3E}">
        <p14:creationId xmlns:p14="http://schemas.microsoft.com/office/powerpoint/2010/main" val="1104984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b="1"/>
              <a:t>Tranzistor və rele arasındakı fərq</a:t>
            </a:r>
          </a:p>
          <a:p>
            <a:endParaRPr lang="en-US" sz="1400"/>
          </a:p>
          <a:p>
            <a:r>
              <a:rPr lang="en-US" sz="1400" b="1"/>
              <a:t>Tranzistor</a:t>
            </a:r>
          </a:p>
          <a:p>
            <a:pPr marL="742950" lvl="1" indent="-285750">
              <a:buFont typeface="Arial" panose="020B0604020202020204" pitchFamily="34" charset="0"/>
              <a:buChar char="•"/>
            </a:pPr>
            <a:r>
              <a:rPr lang="en-US" sz="1400"/>
              <a:t>Elektron açardır (mexaniki hissəsi yoxdur)</a:t>
            </a:r>
          </a:p>
          <a:p>
            <a:pPr marL="742950" lvl="1" indent="-285750">
              <a:buFont typeface="Arial" panose="020B0604020202020204" pitchFamily="34" charset="0"/>
              <a:buChar char="•"/>
            </a:pPr>
            <a:r>
              <a:rPr lang="en-US" sz="1400"/>
              <a:t>Çox kiçik siqnal ilə cərəyanı açıb-bağlayır</a:t>
            </a:r>
          </a:p>
          <a:p>
            <a:pPr marL="742950" lvl="1" indent="-285750">
              <a:buFont typeface="Arial" panose="020B0604020202020204" pitchFamily="34" charset="0"/>
              <a:buChar char="•"/>
            </a:pPr>
            <a:r>
              <a:rPr lang="en-US" sz="1400"/>
              <a:t>Sürətlidir, səssizdir</a:t>
            </a:r>
          </a:p>
          <a:p>
            <a:pPr marL="742950" lvl="1" indent="-285750">
              <a:buFont typeface="Arial" panose="020B0604020202020204" pitchFamily="34" charset="0"/>
              <a:buChar char="•"/>
            </a:pPr>
            <a:r>
              <a:rPr lang="en-US" sz="1400"/>
              <a:t>Arduino-nun pinindən gələn zəif siqnalla işləyə bilir</a:t>
            </a:r>
          </a:p>
          <a:p>
            <a:pPr marL="742950" lvl="1" indent="-285750">
              <a:buFont typeface="Arial" panose="020B0604020202020204" pitchFamily="34" charset="0"/>
              <a:buChar char="•"/>
            </a:pPr>
            <a:r>
              <a:rPr lang="en-US" sz="1400"/>
              <a:t>Aşağı gərginlikli dövrələr üçün idealdır</a:t>
            </a:r>
          </a:p>
          <a:p>
            <a:endParaRPr lang="en-US" sz="1400"/>
          </a:p>
          <a:p>
            <a:r>
              <a:rPr lang="en-US" sz="1400" b="1"/>
              <a:t>Rele</a:t>
            </a:r>
          </a:p>
          <a:p>
            <a:pPr marL="742950" lvl="1" indent="-285750">
              <a:buFont typeface="Arial" panose="020B0604020202020204" pitchFamily="34" charset="0"/>
              <a:buChar char="•"/>
            </a:pPr>
            <a:r>
              <a:rPr lang="en-US" sz="1400"/>
              <a:t>Mexaniki açardır (içində hərəkət edən kontakt var)</a:t>
            </a:r>
          </a:p>
          <a:p>
            <a:pPr marL="742950" lvl="1" indent="-285750">
              <a:buFont typeface="Arial" panose="020B0604020202020204" pitchFamily="34" charset="0"/>
              <a:buChar char="•"/>
            </a:pPr>
            <a:r>
              <a:rPr lang="en-US" sz="1400"/>
              <a:t>Fiziki olaraq açıb-bağla</a:t>
            </a:r>
            <a:r>
              <a:rPr lang="az-Latn-AZ" sz="1400"/>
              <a:t>nılır</a:t>
            </a:r>
            <a:endParaRPr lang="en-US" sz="1400"/>
          </a:p>
          <a:p>
            <a:pPr marL="742950" lvl="1" indent="-285750">
              <a:buFont typeface="Arial" panose="020B0604020202020204" pitchFamily="34" charset="0"/>
              <a:buChar char="•"/>
            </a:pPr>
            <a:r>
              <a:rPr lang="en-US" sz="1400"/>
              <a:t>Yüksək gərginlik və böyük cərəyanı (220V AC) idarə edə bilir</a:t>
            </a:r>
          </a:p>
          <a:p>
            <a:pPr marL="742950" lvl="1" indent="-285750">
              <a:buFont typeface="Arial" panose="020B0604020202020204" pitchFamily="34" charset="0"/>
              <a:buChar char="•"/>
            </a:pPr>
            <a:r>
              <a:rPr lang="en-US" sz="1400"/>
              <a:t>Səslidir (klik səsi çıxarır)</a:t>
            </a:r>
          </a:p>
          <a:p>
            <a:pPr marL="742950" lvl="1" indent="-285750">
              <a:buFont typeface="Arial" panose="020B0604020202020204" pitchFamily="34" charset="0"/>
              <a:buChar char="•"/>
            </a:pPr>
            <a:r>
              <a:rPr lang="en-US" sz="1400"/>
              <a:t>İşə düşmək üçün bobinə nisbətən daha çox cərəyan lazımdır</a:t>
            </a:r>
            <a:endParaRPr lang="az-Latn-AZ" sz="1400"/>
          </a:p>
          <a:p>
            <a:endParaRPr lang="az-Latn-AZ" sz="1400"/>
          </a:p>
          <a:p>
            <a:endParaRPr lang="az-Latn-AZ" sz="1400"/>
          </a:p>
          <a:p>
            <a:r>
              <a:rPr lang="en-US" sz="1400" b="1"/>
              <a:t>Arduino-da niyə rele birbaşa qoşulmur?</a:t>
            </a:r>
          </a:p>
          <a:p>
            <a:endParaRPr lang="en-US" sz="1400"/>
          </a:p>
          <a:p>
            <a:r>
              <a:rPr lang="en-US" sz="1400" b="1"/>
              <a:t>Arduino pinləri</a:t>
            </a:r>
            <a:r>
              <a:rPr lang="en-US" sz="1400"/>
              <a:t>:</a:t>
            </a:r>
          </a:p>
          <a:p>
            <a:pPr marL="742950" lvl="1" indent="-285750">
              <a:buFont typeface="Arial" panose="020B0604020202020204" pitchFamily="34" charset="0"/>
              <a:buChar char="•"/>
            </a:pPr>
            <a:r>
              <a:rPr lang="en-US" sz="1400"/>
              <a:t>Maksimum 40 mA (təhlükəsiz: ~20 mA</a:t>
            </a:r>
            <a:r>
              <a:rPr lang="az-Latn-AZ" sz="1400"/>
              <a:t> (milliampere ) </a:t>
            </a:r>
            <a:r>
              <a:rPr lang="en-US" sz="1400"/>
              <a:t>) verə bilir</a:t>
            </a:r>
          </a:p>
          <a:p>
            <a:pPr marL="742950" lvl="1" indent="-285750">
              <a:buFont typeface="Arial" panose="020B0604020202020204" pitchFamily="34" charset="0"/>
              <a:buChar char="•"/>
            </a:pPr>
            <a:r>
              <a:rPr lang="en-US" sz="1400"/>
              <a:t>Rele bobini isə adətən 70–100 mA istəyir</a:t>
            </a:r>
          </a:p>
          <a:p>
            <a:endParaRPr lang="en-US" sz="1400"/>
          </a:p>
          <a:p>
            <a:r>
              <a:rPr lang="en-US" sz="1400" b="1"/>
              <a:t>Yəni</a:t>
            </a:r>
            <a:r>
              <a:rPr lang="en-US" sz="1400"/>
              <a:t>:</a:t>
            </a:r>
          </a:p>
          <a:p>
            <a:pPr marL="742950" lvl="1" indent="-285750">
              <a:buFont typeface="Arial" panose="020B0604020202020204" pitchFamily="34" charset="0"/>
              <a:buChar char="•"/>
            </a:pPr>
            <a:r>
              <a:rPr lang="en-US" sz="1400"/>
              <a:t>Rele-ni birbaşa Arduino pininə qoşsan</a:t>
            </a:r>
          </a:p>
          <a:p>
            <a:pPr marL="742950" lvl="1" indent="-285750">
              <a:buFont typeface="Arial" panose="020B0604020202020204" pitchFamily="34" charset="0"/>
              <a:buChar char="•"/>
            </a:pPr>
            <a:r>
              <a:rPr lang="en-US" sz="1400"/>
              <a:t>Arduino zədələnə bilər və ya yanar.</a:t>
            </a:r>
          </a:p>
          <a:p>
            <a:endParaRPr lang="en-US" sz="1400"/>
          </a:p>
          <a:p>
            <a:r>
              <a:rPr lang="en-US" sz="1400" b="1"/>
              <a:t>Bundan əlavə</a:t>
            </a:r>
            <a:r>
              <a:rPr lang="en-US" sz="1400"/>
              <a:t>:</a:t>
            </a:r>
          </a:p>
          <a:p>
            <a:pPr marL="742950" lvl="1" indent="-285750">
              <a:buFont typeface="Arial" panose="020B0604020202020204" pitchFamily="34" charset="0"/>
              <a:buChar char="•"/>
            </a:pPr>
            <a:r>
              <a:rPr lang="en-US" sz="1400"/>
              <a:t>Rele sönəndə geri gərginlik (back EMF) yaranır</a:t>
            </a:r>
          </a:p>
          <a:p>
            <a:pPr marL="742950" lvl="1" indent="-285750">
              <a:buFont typeface="Arial" panose="020B0604020202020204" pitchFamily="34" charset="0"/>
              <a:buChar char="•"/>
            </a:pPr>
            <a:r>
              <a:rPr lang="en-US" sz="1400"/>
              <a:t>Bu gərginlik Arduino pininə zərər verə bilər</a:t>
            </a:r>
            <a:endParaRPr lang="az-Latn-AZ" sz="1400"/>
          </a:p>
          <a:p>
            <a:endParaRPr lang="ru-RU" sz="1400"/>
          </a:p>
        </p:txBody>
      </p:sp>
    </p:spTree>
    <p:extLst>
      <p:ext uri="{BB962C8B-B14F-4D97-AF65-F5344CB8AC3E}">
        <p14:creationId xmlns:p14="http://schemas.microsoft.com/office/powerpoint/2010/main" val="2940131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71084"/>
          </a:xfrm>
          <a:prstGeom prst="rect">
            <a:avLst/>
          </a:prstGeom>
          <a:noFill/>
        </p:spPr>
        <p:txBody>
          <a:bodyPr wrap="square">
            <a:spAutoFit/>
          </a:bodyPr>
          <a:lstStyle/>
          <a:p>
            <a:r>
              <a:rPr lang="en-US" sz="1400"/>
              <a:t>Bəs həll nədir?</a:t>
            </a:r>
          </a:p>
          <a:p>
            <a:pPr marL="742950" lvl="1" indent="-285750">
              <a:buFont typeface="Arial" panose="020B0604020202020204" pitchFamily="34" charset="0"/>
              <a:buChar char="•"/>
            </a:pPr>
            <a:r>
              <a:rPr lang="en-US" sz="1400"/>
              <a:t>Arduino → tranzistoru idarə edir</a:t>
            </a:r>
          </a:p>
          <a:p>
            <a:pPr marL="742950" lvl="1" indent="-285750">
              <a:buFont typeface="Arial" panose="020B0604020202020204" pitchFamily="34" charset="0"/>
              <a:buChar char="•"/>
            </a:pPr>
            <a:r>
              <a:rPr lang="en-US" sz="1400"/>
              <a:t>Tranzistor → releni işə salır</a:t>
            </a:r>
          </a:p>
          <a:p>
            <a:pPr marL="742950" lvl="1" indent="-285750">
              <a:buFont typeface="Arial" panose="020B0604020202020204" pitchFamily="34" charset="0"/>
              <a:buChar char="•"/>
            </a:pPr>
            <a:r>
              <a:rPr lang="en-US" sz="1400"/>
              <a:t>Arduino-nu qorumaq üçün </a:t>
            </a:r>
            <a:r>
              <a:rPr lang="az-Latn-AZ" sz="1400"/>
              <a:t>a</a:t>
            </a:r>
            <a:r>
              <a:rPr lang="en-US" sz="1400"/>
              <a:t>raya diod qoyulur </a:t>
            </a:r>
            <a:endParaRPr lang="az-Latn-AZ" sz="1400"/>
          </a:p>
          <a:p>
            <a:endParaRPr lang="az-Latn-AZ" sz="1400"/>
          </a:p>
          <a:p>
            <a:endParaRPr lang="az-Latn-AZ" sz="1400"/>
          </a:p>
          <a:p>
            <a:r>
              <a:rPr lang="en-US" sz="1400"/>
              <a:t>Rele-nin içində bobin var. Bobinə enerji veriləndə maqnit sahəsi yaranır. Enerji kəsiləndə </a:t>
            </a:r>
            <a:br>
              <a:rPr lang="az-Latn-AZ" sz="1400"/>
            </a:br>
            <a:r>
              <a:rPr lang="en-US" sz="1400"/>
              <a:t>bu maqnit sahəsi birdən-birə çökür və geri gərginlik (back EMF) əmələ gəlir.</a:t>
            </a:r>
            <a:endParaRPr lang="az-Latn-AZ" sz="1400"/>
          </a:p>
          <a:p>
            <a:endParaRPr lang="az-Latn-AZ" sz="1400"/>
          </a:p>
          <a:p>
            <a:endParaRPr lang="az-Latn-AZ" sz="1400"/>
          </a:p>
          <a:p>
            <a:r>
              <a:rPr lang="en-US" sz="1400"/>
              <a:t>Bu gərginlik:</a:t>
            </a:r>
          </a:p>
          <a:p>
            <a:pPr marL="742950" lvl="1" indent="-285750">
              <a:buFont typeface="Arial" panose="020B0604020202020204" pitchFamily="34" charset="0"/>
              <a:buChar char="•"/>
            </a:pPr>
            <a:r>
              <a:rPr lang="en-US" sz="1400"/>
              <a:t>Çox qısa olur</a:t>
            </a:r>
          </a:p>
          <a:p>
            <a:pPr marL="742950" lvl="1" indent="-285750">
              <a:buFont typeface="Arial" panose="020B0604020202020204" pitchFamily="34" charset="0"/>
              <a:buChar char="•"/>
            </a:pPr>
            <a:r>
              <a:rPr lang="en-US" sz="1400"/>
              <a:t>Amma çox yüksək ola bilər (onlarla, yüzlərlə volt)</a:t>
            </a:r>
          </a:p>
          <a:p>
            <a:pPr marL="742950" lvl="1" indent="-285750">
              <a:buFont typeface="Arial" panose="020B0604020202020204" pitchFamily="34" charset="0"/>
              <a:buChar char="•"/>
            </a:pPr>
            <a:r>
              <a:rPr lang="en-US" sz="1400"/>
              <a:t>Arduino və tranzistor üçün təhlükəlidir</a:t>
            </a:r>
          </a:p>
          <a:p>
            <a:endParaRPr lang="en-US" sz="1400"/>
          </a:p>
          <a:p>
            <a:endParaRPr lang="az-Latn-AZ" sz="1400"/>
          </a:p>
          <a:p>
            <a:r>
              <a:rPr lang="en-US" sz="1400"/>
              <a:t>Rezistor:</a:t>
            </a:r>
          </a:p>
          <a:p>
            <a:pPr marL="742950" lvl="1" indent="-285750">
              <a:buFont typeface="Arial" panose="020B0604020202020204" pitchFamily="34" charset="0"/>
              <a:buChar char="•"/>
            </a:pPr>
            <a:r>
              <a:rPr lang="en-US" sz="1400"/>
              <a:t>Sadəcə cərəyanı azaldır</a:t>
            </a:r>
          </a:p>
          <a:p>
            <a:pPr marL="742950" lvl="1" indent="-285750">
              <a:buFont typeface="Arial" panose="020B0604020202020204" pitchFamily="34" charset="0"/>
              <a:buChar char="•"/>
            </a:pPr>
            <a:r>
              <a:rPr lang="en-US" sz="1400"/>
              <a:t>Geri gərginliyi udmur</a:t>
            </a:r>
          </a:p>
          <a:p>
            <a:pPr marL="742950" lvl="1" indent="-285750">
              <a:buFont typeface="Arial" panose="020B0604020202020204" pitchFamily="34" charset="0"/>
              <a:buChar char="•"/>
            </a:pPr>
            <a:r>
              <a:rPr lang="en-US" sz="1400"/>
              <a:t>Yüksək impulsu tam söndürə bilmir</a:t>
            </a:r>
          </a:p>
          <a:p>
            <a:endParaRPr lang="en-US" sz="1400"/>
          </a:p>
          <a:p>
            <a:endParaRPr lang="az-Latn-AZ" sz="1400"/>
          </a:p>
          <a:p>
            <a:r>
              <a:rPr lang="en-US" sz="1400" b="1">
                <a:solidFill>
                  <a:srgbClr val="FF0000"/>
                </a:solidFill>
              </a:rPr>
              <a:t>diode nə edir?</a:t>
            </a:r>
            <a:endParaRPr lang="az-Latn-AZ" sz="1400" b="1">
              <a:solidFill>
                <a:srgbClr val="FF0000"/>
              </a:solidFill>
            </a:endParaRPr>
          </a:p>
          <a:p>
            <a:pPr marL="742950" lvl="1" indent="-285750">
              <a:lnSpc>
                <a:spcPct val="150000"/>
              </a:lnSpc>
              <a:buFont typeface="Arial" panose="020B0604020202020204" pitchFamily="34" charset="0"/>
              <a:buChar char="•"/>
            </a:pPr>
            <a:r>
              <a:rPr lang="en-US" sz="1400" b="1"/>
              <a:t>Flyback diode </a:t>
            </a:r>
            <a:r>
              <a:rPr lang="en-US" sz="1400"/>
              <a:t>(məsələn 1N4007):</a:t>
            </a:r>
          </a:p>
          <a:p>
            <a:pPr marL="1200150" lvl="2" indent="-285750">
              <a:lnSpc>
                <a:spcPct val="150000"/>
              </a:lnSpc>
              <a:buFont typeface="Wingdings" panose="05000000000000000000" pitchFamily="2" charset="2"/>
              <a:buChar char="§"/>
            </a:pPr>
            <a:r>
              <a:rPr lang="en-US" sz="1400"/>
              <a:t>Diode relenin bobin UCLARINA paralel qoşulur</a:t>
            </a:r>
            <a:endParaRPr lang="az-Latn-AZ" sz="1400"/>
          </a:p>
          <a:p>
            <a:pPr marL="1200150" lvl="2" indent="-285750">
              <a:lnSpc>
                <a:spcPct val="150000"/>
              </a:lnSpc>
              <a:buFont typeface="Wingdings" panose="05000000000000000000" pitchFamily="2" charset="2"/>
              <a:buChar char="§"/>
            </a:pPr>
            <a:r>
              <a:rPr lang="en-US" sz="1400"/>
              <a:t>Back EMF yarananda gərginliyə qısa yol verir</a:t>
            </a:r>
          </a:p>
          <a:p>
            <a:pPr marL="1200150" lvl="2" indent="-285750">
              <a:lnSpc>
                <a:spcPct val="150000"/>
              </a:lnSpc>
              <a:buFont typeface="Wingdings" panose="05000000000000000000" pitchFamily="2" charset="2"/>
              <a:buChar char="§"/>
            </a:pPr>
            <a:r>
              <a:rPr lang="en-US" sz="1400"/>
              <a:t>Enerjini təhlükəsiz şəkildə dövrədə söndürür</a:t>
            </a:r>
            <a:endParaRPr lang="az-Latn-AZ" sz="1400"/>
          </a:p>
          <a:p>
            <a:endParaRPr lang="ru-RU" sz="1400"/>
          </a:p>
        </p:txBody>
      </p:sp>
      <p:pic>
        <p:nvPicPr>
          <p:cNvPr id="3" name="Picture 2">
            <a:extLst>
              <a:ext uri="{FF2B5EF4-FFF2-40B4-BE49-F238E27FC236}">
                <a16:creationId xmlns:a16="http://schemas.microsoft.com/office/drawing/2014/main" id="{A214ACCC-BDA9-812E-87BC-C97FC1D95B6E}"/>
              </a:ext>
            </a:extLst>
          </p:cNvPr>
          <p:cNvPicPr>
            <a:picLocks noChangeAspect="1"/>
          </p:cNvPicPr>
          <p:nvPr/>
        </p:nvPicPr>
        <p:blipFill>
          <a:blip r:embed="rId2"/>
          <a:stretch>
            <a:fillRect/>
          </a:stretch>
        </p:blipFill>
        <p:spPr>
          <a:xfrm>
            <a:off x="7480570" y="30462"/>
            <a:ext cx="4709808" cy="2678703"/>
          </a:xfrm>
          <a:prstGeom prst="rect">
            <a:avLst/>
          </a:prstGeom>
        </p:spPr>
      </p:pic>
      <p:grpSp>
        <p:nvGrpSpPr>
          <p:cNvPr id="9" name="Group 8">
            <a:extLst>
              <a:ext uri="{FF2B5EF4-FFF2-40B4-BE49-F238E27FC236}">
                <a16:creationId xmlns:a16="http://schemas.microsoft.com/office/drawing/2014/main" id="{AF00ACFC-0CF2-87C2-E130-4307EB1EAF6E}"/>
              </a:ext>
            </a:extLst>
          </p:cNvPr>
          <p:cNvGrpSpPr/>
          <p:nvPr/>
        </p:nvGrpSpPr>
        <p:grpSpPr>
          <a:xfrm>
            <a:off x="7172353" y="4812827"/>
            <a:ext cx="5018025" cy="2045173"/>
            <a:chOff x="7172353" y="4812827"/>
            <a:chExt cx="5018025" cy="2045173"/>
          </a:xfrm>
        </p:grpSpPr>
        <p:pic>
          <p:nvPicPr>
            <p:cNvPr id="6" name="Picture 5">
              <a:extLst>
                <a:ext uri="{FF2B5EF4-FFF2-40B4-BE49-F238E27FC236}">
                  <a16:creationId xmlns:a16="http://schemas.microsoft.com/office/drawing/2014/main" id="{A3B81F8F-0A55-23F8-A21A-07E508156BC6}"/>
                </a:ext>
              </a:extLst>
            </p:cNvPr>
            <p:cNvPicPr>
              <a:picLocks noChangeAspect="1"/>
            </p:cNvPicPr>
            <p:nvPr/>
          </p:nvPicPr>
          <p:blipFill>
            <a:blip r:embed="rId3"/>
            <a:stretch>
              <a:fillRect/>
            </a:stretch>
          </p:blipFill>
          <p:spPr>
            <a:xfrm>
              <a:off x="7172353" y="4812827"/>
              <a:ext cx="2318563" cy="2045173"/>
            </a:xfrm>
            <a:prstGeom prst="rect">
              <a:avLst/>
            </a:prstGeom>
          </p:spPr>
        </p:pic>
        <p:pic>
          <p:nvPicPr>
            <p:cNvPr id="8" name="Picture 7">
              <a:extLst>
                <a:ext uri="{FF2B5EF4-FFF2-40B4-BE49-F238E27FC236}">
                  <a16:creationId xmlns:a16="http://schemas.microsoft.com/office/drawing/2014/main" id="{0233704C-1EDD-27A4-29D7-65B9F3E981D1}"/>
                </a:ext>
              </a:extLst>
            </p:cNvPr>
            <p:cNvPicPr>
              <a:picLocks noChangeAspect="1"/>
            </p:cNvPicPr>
            <p:nvPr/>
          </p:nvPicPr>
          <p:blipFill>
            <a:blip r:embed="rId4"/>
            <a:stretch>
              <a:fillRect/>
            </a:stretch>
          </p:blipFill>
          <p:spPr>
            <a:xfrm>
              <a:off x="9492538" y="4812827"/>
              <a:ext cx="2697840" cy="2014711"/>
            </a:xfrm>
            <a:prstGeom prst="rect">
              <a:avLst/>
            </a:prstGeom>
          </p:spPr>
        </p:pic>
      </p:grpSp>
    </p:spTree>
    <p:extLst>
      <p:ext uri="{BB962C8B-B14F-4D97-AF65-F5344CB8AC3E}">
        <p14:creationId xmlns:p14="http://schemas.microsoft.com/office/powerpoint/2010/main" val="365824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00821"/>
          </a:xfrm>
          <a:prstGeom prst="rect">
            <a:avLst/>
          </a:prstGeom>
          <a:noFill/>
        </p:spPr>
        <p:txBody>
          <a:bodyPr wrap="square">
            <a:spAutoFit/>
          </a:bodyPr>
          <a:lstStyle/>
          <a:p>
            <a:r>
              <a:rPr lang="en-US" sz="1400"/>
              <a:t>Yəni:</a:t>
            </a:r>
          </a:p>
          <a:p>
            <a:pPr marL="742950" lvl="1" indent="-285750">
              <a:lnSpc>
                <a:spcPct val="150000"/>
              </a:lnSpc>
              <a:buFont typeface="Arial" panose="020B0604020202020204" pitchFamily="34" charset="0"/>
              <a:buChar char="•"/>
            </a:pPr>
            <a:r>
              <a:rPr lang="en-US" sz="1400"/>
              <a:t>Bobinin iki ayağı var</a:t>
            </a:r>
          </a:p>
          <a:p>
            <a:pPr marL="742950" lvl="1" indent="-285750">
              <a:lnSpc>
                <a:spcPct val="150000"/>
              </a:lnSpc>
              <a:buFont typeface="Arial" panose="020B0604020202020204" pitchFamily="34" charset="0"/>
              <a:buChar char="•"/>
            </a:pPr>
            <a:r>
              <a:rPr lang="en-US" sz="1400"/>
              <a:t>Diode həmin iki ayağın arasına, tərs istiqamətdə qoşulur</a:t>
            </a:r>
            <a:endParaRPr lang="az-Latn-AZ" sz="1400"/>
          </a:p>
          <a:p>
            <a:endParaRPr lang="az-Latn-AZ" sz="1400"/>
          </a:p>
          <a:p>
            <a:endParaRPr lang="az-Latn-AZ" sz="1400"/>
          </a:p>
          <a:p>
            <a:r>
              <a:rPr lang="en-US" sz="1400"/>
              <a:t>Niyə “tərs istiqamətdə”?</a:t>
            </a:r>
          </a:p>
          <a:p>
            <a:pPr marL="742950" lvl="1" indent="-285750">
              <a:lnSpc>
                <a:spcPct val="150000"/>
              </a:lnSpc>
              <a:buFont typeface="Arial" panose="020B0604020202020204" pitchFamily="34" charset="0"/>
              <a:buChar char="•"/>
            </a:pPr>
            <a:r>
              <a:rPr lang="en-US" sz="1400"/>
              <a:t>Rele işləyərkən diode işə qarışmır</a:t>
            </a:r>
          </a:p>
          <a:p>
            <a:pPr marL="742950" lvl="1" indent="-285750">
              <a:lnSpc>
                <a:spcPct val="150000"/>
              </a:lnSpc>
              <a:buFont typeface="Arial" panose="020B0604020202020204" pitchFamily="34" charset="0"/>
              <a:buChar char="•"/>
            </a:pPr>
            <a:r>
              <a:rPr lang="en-US" sz="1400"/>
              <a:t>Rele sönəndə bobin geri gərginlik (back EMF) yaradır</a:t>
            </a:r>
          </a:p>
          <a:p>
            <a:pPr marL="742950" lvl="1" indent="-285750">
              <a:lnSpc>
                <a:spcPct val="150000"/>
              </a:lnSpc>
              <a:buFont typeface="Arial" panose="020B0604020202020204" pitchFamily="34" charset="0"/>
              <a:buChar char="•"/>
            </a:pPr>
            <a:r>
              <a:rPr lang="en-US" sz="1400"/>
              <a:t>Diode bu zərərli gərginliyi öz üzərindən buraxıb söndürür</a:t>
            </a:r>
            <a:endParaRPr lang="az-Latn-AZ" sz="1400"/>
          </a:p>
          <a:p>
            <a:endParaRPr lang="az-Latn-AZ" sz="1400"/>
          </a:p>
          <a:p>
            <a:endParaRPr lang="ru-RU" sz="1400"/>
          </a:p>
        </p:txBody>
      </p:sp>
    </p:spTree>
    <p:extLst>
      <p:ext uri="{BB962C8B-B14F-4D97-AF65-F5344CB8AC3E}">
        <p14:creationId xmlns:p14="http://schemas.microsoft.com/office/powerpoint/2010/main" val="204007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740307"/>
          </a:xfrm>
          <a:prstGeom prst="rect">
            <a:avLst/>
          </a:prstGeom>
          <a:noFill/>
        </p:spPr>
        <p:txBody>
          <a:bodyPr wrap="square">
            <a:spAutoFit/>
          </a:bodyPr>
          <a:lstStyle/>
          <a:p>
            <a:r>
              <a:rPr lang="en-US"/>
              <a:t>Gərginlik (</a:t>
            </a:r>
            <a:r>
              <a:rPr lang="en-US" b="1">
                <a:solidFill>
                  <a:srgbClr val="FF0000"/>
                </a:solidFill>
              </a:rPr>
              <a:t>Voltage</a:t>
            </a:r>
            <a:r>
              <a:rPr lang="en-US"/>
              <a:t>)</a:t>
            </a:r>
          </a:p>
          <a:p>
            <a:pPr marL="742950" lvl="1" indent="-285750">
              <a:buFont typeface="Arial" panose="020B0604020202020204" pitchFamily="34" charset="0"/>
              <a:buChar char="•"/>
            </a:pPr>
            <a:r>
              <a:rPr lang="en-US"/>
              <a:t>Elektrik enerjisinin “itələmə gücü”dür.</a:t>
            </a:r>
          </a:p>
          <a:p>
            <a:pPr marL="742950" lvl="1" indent="-285750">
              <a:buFont typeface="Arial" panose="020B0604020202020204" pitchFamily="34" charset="0"/>
              <a:buChar char="•"/>
            </a:pPr>
            <a:r>
              <a:rPr lang="en-US"/>
              <a:t>Cərəyanı hərəkətə gətirən səbəbdir.</a:t>
            </a:r>
          </a:p>
          <a:p>
            <a:pPr marL="742950" lvl="1" indent="-285750">
              <a:buFont typeface="Arial" panose="020B0604020202020204" pitchFamily="34" charset="0"/>
              <a:buChar char="•"/>
            </a:pPr>
            <a:r>
              <a:rPr lang="en-US"/>
              <a:t>Ölçü vahidi: Volt (V)</a:t>
            </a:r>
          </a:p>
          <a:p>
            <a:endParaRPr lang="en-US"/>
          </a:p>
          <a:p>
            <a:r>
              <a:rPr lang="en-US"/>
              <a:t>Cərəyan (</a:t>
            </a:r>
            <a:r>
              <a:rPr lang="az-Latn-AZ" b="1">
                <a:solidFill>
                  <a:srgbClr val="FF0000"/>
                </a:solidFill>
              </a:rPr>
              <a:t>Amper</a:t>
            </a:r>
            <a:r>
              <a:rPr lang="en-US"/>
              <a:t>)</a:t>
            </a:r>
          </a:p>
          <a:p>
            <a:pPr marL="742950" lvl="1" indent="-285750">
              <a:buFont typeface="Arial" panose="020B0604020202020204" pitchFamily="34" charset="0"/>
              <a:buChar char="•"/>
            </a:pPr>
            <a:r>
              <a:rPr lang="en-US"/>
              <a:t>Elektronların axınıdır.</a:t>
            </a:r>
          </a:p>
          <a:p>
            <a:pPr marL="742950" lvl="1" indent="-285750">
              <a:buFont typeface="Arial" panose="020B0604020202020204" pitchFamily="34" charset="0"/>
              <a:buChar char="•"/>
            </a:pPr>
            <a:r>
              <a:rPr lang="en-US"/>
              <a:t>Gərginlik varsa və yol açıqdırsa, cərəyan axır.</a:t>
            </a:r>
          </a:p>
          <a:p>
            <a:pPr marL="742950" lvl="1" indent="-285750">
              <a:buFont typeface="Arial" panose="020B0604020202020204" pitchFamily="34" charset="0"/>
              <a:buChar char="•"/>
            </a:pPr>
            <a:r>
              <a:rPr lang="en-US"/>
              <a:t>Ölçü vahidi: Amper (A)</a:t>
            </a:r>
          </a:p>
          <a:p>
            <a:endParaRPr lang="az-Latn-AZ"/>
          </a:p>
          <a:p>
            <a:r>
              <a:rPr lang="en-US"/>
              <a:t>Watt (</a:t>
            </a:r>
            <a:r>
              <a:rPr lang="en-US" b="1">
                <a:solidFill>
                  <a:srgbClr val="FF0000"/>
                </a:solidFill>
              </a:rPr>
              <a:t>W</a:t>
            </a:r>
            <a:r>
              <a:rPr lang="en-US"/>
              <a:t>) – Güc</a:t>
            </a:r>
          </a:p>
          <a:p>
            <a:pPr marL="742950" lvl="1" indent="-285750">
              <a:buFont typeface="Arial" panose="020B0604020202020204" pitchFamily="34" charset="0"/>
              <a:buChar char="•"/>
            </a:pPr>
            <a:r>
              <a:rPr lang="en-US"/>
              <a:t>Watt elektrik enerjisinin iş görmə sürətidir.</a:t>
            </a:r>
          </a:p>
          <a:p>
            <a:pPr marL="742950" lvl="1" indent="-285750">
              <a:buFont typeface="Arial" panose="020B0604020202020204" pitchFamily="34" charset="0"/>
              <a:buChar char="•"/>
            </a:pPr>
            <a:r>
              <a:rPr lang="en-US"/>
              <a:t>Ölçü vahidi: Watt (W)</a:t>
            </a:r>
          </a:p>
          <a:p>
            <a:pPr marL="742950" lvl="1" indent="-285750">
              <a:buFont typeface="Arial" panose="020B0604020202020204" pitchFamily="34" charset="0"/>
              <a:buChar char="•"/>
            </a:pPr>
            <a:r>
              <a:rPr lang="en-US"/>
              <a:t>Gərginlik və cərəyanın hasilidir</a:t>
            </a:r>
            <a:endParaRPr lang="az-Latn-AZ"/>
          </a:p>
          <a:p>
            <a:endParaRPr lang="az-Latn-AZ"/>
          </a:p>
          <a:p>
            <a:r>
              <a:rPr lang="en-US"/>
              <a:t>İmpuls (</a:t>
            </a:r>
            <a:r>
              <a:rPr lang="en-US" b="1">
                <a:solidFill>
                  <a:srgbClr val="FF0000"/>
                </a:solidFill>
              </a:rPr>
              <a:t>Impulse / Pulse</a:t>
            </a:r>
            <a:r>
              <a:rPr lang="en-US"/>
              <a:t>)</a:t>
            </a:r>
          </a:p>
          <a:p>
            <a:pPr marL="742950" lvl="1" indent="-285750">
              <a:buFont typeface="Arial" panose="020B0604020202020204" pitchFamily="34" charset="0"/>
              <a:buChar char="•"/>
            </a:pPr>
            <a:r>
              <a:rPr lang="en-US"/>
              <a:t>Gərginliyin və ya cərəyanın qısa müddətlik dəyişməsidir.</a:t>
            </a:r>
          </a:p>
          <a:p>
            <a:pPr marL="742950" lvl="1" indent="-285750">
              <a:buFont typeface="Arial" panose="020B0604020202020204" pitchFamily="34" charset="0"/>
              <a:buChar char="•"/>
            </a:pPr>
            <a:r>
              <a:rPr lang="en-US"/>
              <a:t>Davamlı enerji deyil, siqnal formasıdır.</a:t>
            </a:r>
          </a:p>
          <a:p>
            <a:pPr marL="742950" lvl="1" indent="-285750">
              <a:buFont typeface="Arial" panose="020B0604020202020204" pitchFamily="34" charset="0"/>
              <a:buChar char="•"/>
            </a:pPr>
            <a:r>
              <a:rPr lang="en-US"/>
              <a:t>Ölçüsü vaxtla bağlıdır (ms, µs).</a:t>
            </a:r>
            <a:endParaRPr lang="az-Latn-AZ"/>
          </a:p>
          <a:p>
            <a:endParaRPr lang="az-Latn-AZ"/>
          </a:p>
          <a:p>
            <a:r>
              <a:rPr lang="en-US" b="1"/>
              <a:t>Watt = Volt × Amper</a:t>
            </a:r>
            <a:r>
              <a:rPr lang="az-Latn-AZ"/>
              <a:t>. Misal: </a:t>
            </a:r>
          </a:p>
          <a:p>
            <a:pPr marL="742950" lvl="1" indent="-285750">
              <a:buFont typeface="Arial" panose="020B0604020202020204" pitchFamily="34" charset="0"/>
              <a:buChar char="•"/>
            </a:pPr>
            <a:r>
              <a:rPr lang="en-US"/>
              <a:t>5V × 2A = 10 Watt</a:t>
            </a:r>
          </a:p>
          <a:p>
            <a:pPr marL="742950" lvl="1" indent="-285750">
              <a:buFont typeface="Arial" panose="020B0604020202020204" pitchFamily="34" charset="0"/>
              <a:buChar char="•"/>
            </a:pPr>
            <a:r>
              <a:rPr lang="en-US"/>
              <a:t>220V × 0.5A = 110 Watt</a:t>
            </a:r>
            <a:endParaRPr lang="az-Latn-AZ"/>
          </a:p>
          <a:p>
            <a:endParaRPr lang="ru-RU"/>
          </a:p>
        </p:txBody>
      </p:sp>
    </p:spTree>
    <p:extLst>
      <p:ext uri="{BB962C8B-B14F-4D97-AF65-F5344CB8AC3E}">
        <p14:creationId xmlns:p14="http://schemas.microsoft.com/office/powerpoint/2010/main" val="1340642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4524315"/>
          </a:xfrm>
          <a:prstGeom prst="rect">
            <a:avLst/>
          </a:prstGeom>
          <a:noFill/>
        </p:spPr>
        <p:txBody>
          <a:bodyPr wrap="square">
            <a:spAutoFit/>
          </a:bodyPr>
          <a:lstStyle/>
          <a:p>
            <a:r>
              <a:rPr lang="en-US" sz="2400"/>
              <a:t>Vacib qeyd (Arduino üçün)</a:t>
            </a:r>
          </a:p>
          <a:p>
            <a:pPr marL="800100" lvl="1" indent="-342900">
              <a:buFont typeface="Arial" panose="020B0604020202020204" pitchFamily="34" charset="0"/>
              <a:buChar char="•"/>
            </a:pPr>
            <a:r>
              <a:rPr lang="en-US" sz="2400"/>
              <a:t>Yüksək Volt → təhlükə </a:t>
            </a:r>
            <a:r>
              <a:rPr lang="az-Latn-AZ" sz="2400"/>
              <a:t>deməkdir</a:t>
            </a:r>
            <a:endParaRPr lang="en-US" sz="2400"/>
          </a:p>
          <a:p>
            <a:pPr marL="800100" lvl="1" indent="-342900">
              <a:buFont typeface="Arial" panose="020B0604020202020204" pitchFamily="34" charset="0"/>
              <a:buChar char="•"/>
            </a:pPr>
            <a:r>
              <a:rPr lang="en-US" sz="2400"/>
              <a:t>Yüksək Amper → qızma</a:t>
            </a:r>
            <a:r>
              <a:rPr lang="az-Latn-AZ" sz="2400"/>
              <a:t> deməkdir</a:t>
            </a:r>
            <a:endParaRPr lang="en-US" sz="2400"/>
          </a:p>
          <a:p>
            <a:pPr marL="800100" lvl="1" indent="-342900">
              <a:buFont typeface="Arial" panose="020B0604020202020204" pitchFamily="34" charset="0"/>
              <a:buChar char="•"/>
            </a:pPr>
            <a:r>
              <a:rPr lang="en-US" sz="2400"/>
              <a:t>Yüksək Watt → yanma riski</a:t>
            </a:r>
            <a:r>
              <a:rPr lang="az-Latn-AZ" sz="2400"/>
              <a:t> deməkdir</a:t>
            </a:r>
            <a:endParaRPr lang="en-US" sz="2400"/>
          </a:p>
          <a:p>
            <a:endParaRPr lang="en-US" sz="2400"/>
          </a:p>
          <a:p>
            <a:r>
              <a:rPr lang="en-US" sz="2400"/>
              <a:t>Ona görə:</a:t>
            </a:r>
          </a:p>
          <a:p>
            <a:pPr marL="800100" lvl="1" indent="-342900">
              <a:buFont typeface="Arial" panose="020B0604020202020204" pitchFamily="34" charset="0"/>
              <a:buChar char="•"/>
            </a:pPr>
            <a:r>
              <a:rPr lang="en-US" sz="2400"/>
              <a:t>LED </a:t>
            </a:r>
            <a:r>
              <a:rPr lang="az-Latn-AZ" sz="2400"/>
              <a:t>üçün</a:t>
            </a:r>
            <a:r>
              <a:rPr lang="en-US" sz="2400"/>
              <a:t> rezistor</a:t>
            </a:r>
            <a:r>
              <a:rPr lang="az-Latn-AZ" sz="2400"/>
              <a:t> lazımdır</a:t>
            </a:r>
            <a:endParaRPr lang="en-US" sz="2400"/>
          </a:p>
          <a:p>
            <a:pPr marL="800100" lvl="1" indent="-342900">
              <a:buFont typeface="Arial" panose="020B0604020202020204" pitchFamily="34" charset="0"/>
              <a:buChar char="•"/>
            </a:pPr>
            <a:r>
              <a:rPr lang="en-US" sz="2400"/>
              <a:t>Rele </a:t>
            </a:r>
            <a:r>
              <a:rPr lang="az-Latn-AZ" sz="2400"/>
              <a:t>üçün</a:t>
            </a:r>
            <a:r>
              <a:rPr lang="en-US" sz="2400"/>
              <a:t> tranzistor + diode</a:t>
            </a:r>
            <a:r>
              <a:rPr lang="az-Latn-AZ" sz="2400"/>
              <a:t> lazımdır</a:t>
            </a:r>
            <a:endParaRPr lang="en-US" sz="2400"/>
          </a:p>
          <a:p>
            <a:pPr marL="800100" lvl="1" indent="-342900">
              <a:buFont typeface="Arial" panose="020B0604020202020204" pitchFamily="34" charset="0"/>
              <a:buChar char="•"/>
            </a:pPr>
            <a:r>
              <a:rPr lang="en-US" sz="2400"/>
              <a:t>Sensor </a:t>
            </a:r>
            <a:r>
              <a:rPr lang="az-Latn-AZ" sz="2400"/>
              <a:t>üçün</a:t>
            </a:r>
            <a:r>
              <a:rPr lang="en-US" sz="2400"/>
              <a:t> sabit voltaj</a:t>
            </a:r>
            <a:r>
              <a:rPr lang="az-Latn-AZ" sz="2400"/>
              <a:t> lazımdır</a:t>
            </a:r>
          </a:p>
          <a:p>
            <a:pPr marL="800100" lvl="1" indent="-342900">
              <a:buFont typeface="Arial" panose="020B0604020202020204" pitchFamily="34" charset="0"/>
              <a:buChar char="•"/>
            </a:pPr>
            <a:r>
              <a:rPr lang="az-Latn-AZ" sz="2400"/>
              <a:t>və.s</a:t>
            </a:r>
          </a:p>
          <a:p>
            <a:endParaRPr lang="az-Latn-AZ" sz="2400"/>
          </a:p>
          <a:p>
            <a:endParaRPr lang="ru-RU" sz="2400"/>
          </a:p>
        </p:txBody>
      </p:sp>
    </p:spTree>
    <p:extLst>
      <p:ext uri="{BB962C8B-B14F-4D97-AF65-F5344CB8AC3E}">
        <p14:creationId xmlns:p14="http://schemas.microsoft.com/office/powerpoint/2010/main" val="3366011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6628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67219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2780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399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graphicFrame>
        <p:nvGraphicFramePr>
          <p:cNvPr id="2" name="Table 1">
            <a:extLst>
              <a:ext uri="{FF2B5EF4-FFF2-40B4-BE49-F238E27FC236}">
                <a16:creationId xmlns:a16="http://schemas.microsoft.com/office/drawing/2014/main" id="{8E075938-D53E-1825-510E-35C7931A06C9}"/>
              </a:ext>
            </a:extLst>
          </p:cNvPr>
          <p:cNvGraphicFramePr>
            <a:graphicFrameLocks noGrp="1"/>
          </p:cNvGraphicFramePr>
          <p:nvPr>
            <p:extLst>
              <p:ext uri="{D42A27DB-BD31-4B8C-83A1-F6EECF244321}">
                <p14:modId xmlns:p14="http://schemas.microsoft.com/office/powerpoint/2010/main" val="4277361977"/>
              </p:ext>
            </p:extLst>
          </p:nvPr>
        </p:nvGraphicFramePr>
        <p:xfrm>
          <a:off x="1011677" y="719666"/>
          <a:ext cx="9148324" cy="5545128"/>
        </p:xfrm>
        <a:graphic>
          <a:graphicData uri="http://schemas.openxmlformats.org/drawingml/2006/table">
            <a:tbl>
              <a:tblPr firstRow="1" bandRow="1">
                <a:tableStyleId>{5940675A-B579-460E-94D1-54222C63F5DA}</a:tableStyleId>
              </a:tblPr>
              <a:tblGrid>
                <a:gridCol w="4574162">
                  <a:extLst>
                    <a:ext uri="{9D8B030D-6E8A-4147-A177-3AD203B41FA5}">
                      <a16:colId xmlns:a16="http://schemas.microsoft.com/office/drawing/2014/main" val="801044206"/>
                    </a:ext>
                  </a:extLst>
                </a:gridCol>
                <a:gridCol w="4574162">
                  <a:extLst>
                    <a:ext uri="{9D8B030D-6E8A-4147-A177-3AD203B41FA5}">
                      <a16:colId xmlns:a16="http://schemas.microsoft.com/office/drawing/2014/main" val="3310628568"/>
                    </a:ext>
                  </a:extLst>
                </a:gridCol>
              </a:tblGrid>
              <a:tr h="651934">
                <a:tc gridSpan="2">
                  <a:txBody>
                    <a:bodyPr/>
                    <a:lstStyle/>
                    <a:p>
                      <a:pPr algn="ctr"/>
                      <a:r>
                        <a:rPr lang="en-US" b="1"/>
                        <a:t>Hansını nə vaxt seçməli?</a:t>
                      </a:r>
                    </a:p>
                  </a:txBody>
                  <a:tcPr anchor="ctr"/>
                </a:tc>
                <a:tc hMerge="1">
                  <a:txBody>
                    <a:bodyPr/>
                    <a:lstStyle/>
                    <a:p>
                      <a:pPr algn="l"/>
                      <a:endParaRPr lang="ru-RU"/>
                    </a:p>
                  </a:txBody>
                  <a:tcPr anchor="ctr"/>
                </a:tc>
                <a:extLst>
                  <a:ext uri="{0D108BD9-81ED-4DB2-BD59-A6C34878D82A}">
                    <a16:rowId xmlns:a16="http://schemas.microsoft.com/office/drawing/2014/main" val="1449860081"/>
                  </a:ext>
                </a:extLst>
              </a:tr>
              <a:tr h="4893194">
                <a:tc>
                  <a:txBody>
                    <a:bodyPr/>
                    <a:lstStyle/>
                    <a:p>
                      <a:pPr algn="l"/>
                      <a:r>
                        <a:rPr lang="en-US" b="1"/>
                        <a:t>Arduino seç</a:t>
                      </a:r>
                      <a:r>
                        <a:rPr lang="en-US"/>
                        <a:t>:</a:t>
                      </a:r>
                    </a:p>
                    <a:p>
                      <a:pPr marL="285750" indent="-285750" algn="l">
                        <a:buFont typeface="Arial" panose="020B0604020202020204" pitchFamily="34" charset="0"/>
                        <a:buChar char="•"/>
                      </a:pPr>
                      <a:r>
                        <a:rPr lang="en-US"/>
                        <a:t>sensor oxuyacaqsansa</a:t>
                      </a:r>
                    </a:p>
                    <a:p>
                      <a:pPr marL="285750" indent="-285750" algn="l">
                        <a:buFont typeface="Arial" panose="020B0604020202020204" pitchFamily="34" charset="0"/>
                        <a:buChar char="•"/>
                      </a:pPr>
                      <a:r>
                        <a:rPr lang="en-US"/>
                        <a:t>motor, rele, LED idarə edəcəksənsə</a:t>
                      </a:r>
                    </a:p>
                    <a:p>
                      <a:pPr marL="285750" indent="-285750" algn="l">
                        <a:buFont typeface="Arial" panose="020B0604020202020204" pitchFamily="34" charset="0"/>
                        <a:buChar char="•"/>
                      </a:pPr>
                      <a:r>
                        <a:rPr lang="en-US"/>
                        <a:t>sistem 24/7 stabil işləməlidirsə</a:t>
                      </a:r>
                    </a:p>
                    <a:p>
                      <a:pPr marL="285750" indent="-285750" algn="l">
                        <a:buFont typeface="Arial" panose="020B0604020202020204" pitchFamily="34" charset="0"/>
                        <a:buChar char="•"/>
                      </a:pPr>
                      <a:r>
                        <a:rPr lang="en-US"/>
                        <a:t>sadə və sürətli reaksiya lazımdırsa</a:t>
                      </a:r>
                    </a:p>
                    <a:p>
                      <a:pPr algn="l"/>
                      <a:endParaRPr lang="en-US"/>
                    </a:p>
                    <a:p>
                      <a:pPr algn="l"/>
                      <a:r>
                        <a:rPr lang="en-US" b="1"/>
                        <a:t>Misal</a:t>
                      </a:r>
                      <a:r>
                        <a:rPr lang="en-US"/>
                        <a:t>:</a:t>
                      </a:r>
                    </a:p>
                    <a:p>
                      <a:pPr marL="285750" indent="-285750" algn="l">
                        <a:buFont typeface="Arial" panose="020B0604020202020204" pitchFamily="34" charset="0"/>
                        <a:buChar char="•"/>
                      </a:pPr>
                      <a:r>
                        <a:rPr lang="en-US"/>
                        <a:t>avtomatik suvarma</a:t>
                      </a:r>
                    </a:p>
                    <a:p>
                      <a:pPr marL="285750" indent="-285750" algn="l">
                        <a:buFont typeface="Arial" panose="020B0604020202020204" pitchFamily="34" charset="0"/>
                        <a:buChar char="•"/>
                      </a:pPr>
                      <a:r>
                        <a:rPr lang="en-US"/>
                        <a:t>ağıllı işıqlandırma</a:t>
                      </a:r>
                    </a:p>
                    <a:p>
                      <a:pPr marL="285750" indent="-285750" algn="l">
                        <a:buFont typeface="Arial" panose="020B0604020202020204" pitchFamily="34" charset="0"/>
                        <a:buChar char="•"/>
                      </a:pPr>
                      <a:r>
                        <a:rPr lang="en-US"/>
                        <a:t>təhlükəsizlik siqnalı</a:t>
                      </a:r>
                    </a:p>
                    <a:p>
                      <a:pPr marL="285750" indent="-285750" algn="l">
                        <a:buFont typeface="Arial" panose="020B0604020202020204" pitchFamily="34" charset="0"/>
                        <a:buChar char="•"/>
                      </a:pPr>
                      <a:r>
                        <a:rPr lang="en-US"/>
                        <a:t>robot motor idarəsi</a:t>
                      </a:r>
                      <a:endParaRPr lang="ru-RU"/>
                    </a:p>
                  </a:txBody>
                  <a:tcPr anchor="ctr"/>
                </a:tc>
                <a:tc>
                  <a:txBody>
                    <a:bodyPr/>
                    <a:lstStyle/>
                    <a:p>
                      <a:pPr algn="l"/>
                      <a:r>
                        <a:rPr lang="en-US" b="1"/>
                        <a:t>Raspberry Pi seç</a:t>
                      </a:r>
                      <a:r>
                        <a:rPr lang="en-US"/>
                        <a:t>:</a:t>
                      </a:r>
                    </a:p>
                    <a:p>
                      <a:pPr marL="285750" indent="-285750" algn="l">
                        <a:buFont typeface="Arial" panose="020B0604020202020204" pitchFamily="34" charset="0"/>
                        <a:buChar char="•"/>
                      </a:pPr>
                      <a:r>
                        <a:rPr lang="en-US"/>
                        <a:t>ekran, kamera, internet lazımdırsa</a:t>
                      </a:r>
                    </a:p>
                    <a:p>
                      <a:pPr marL="285750" indent="-285750" algn="l">
                        <a:buFont typeface="Arial" panose="020B0604020202020204" pitchFamily="34" charset="0"/>
                        <a:buChar char="•"/>
                      </a:pPr>
                      <a:r>
                        <a:rPr lang="en-US"/>
                        <a:t>məlumat analiz ediləcəksə</a:t>
                      </a:r>
                    </a:p>
                    <a:p>
                      <a:pPr marL="285750" indent="-285750" algn="l">
                        <a:buFont typeface="Arial" panose="020B0604020202020204" pitchFamily="34" charset="0"/>
                        <a:buChar char="•"/>
                      </a:pPr>
                      <a:r>
                        <a:rPr lang="en-US"/>
                        <a:t>server və ya veb interfeys quracaqsansa</a:t>
                      </a:r>
                    </a:p>
                    <a:p>
                      <a:pPr marL="285750" indent="-285750" algn="l">
                        <a:buFont typeface="Arial" panose="020B0604020202020204" pitchFamily="34" charset="0"/>
                        <a:buChar char="•"/>
                      </a:pPr>
                      <a:r>
                        <a:rPr lang="en-US"/>
                        <a:t>süni intellekt, OpenCV, media mərkəzi planın varsa</a:t>
                      </a:r>
                    </a:p>
                    <a:p>
                      <a:pPr marL="285750" indent="-285750" algn="l">
                        <a:buFont typeface="Arial" panose="020B0604020202020204" pitchFamily="34" charset="0"/>
                        <a:buChar char="•"/>
                      </a:pPr>
                      <a:endParaRPr lang="en-US"/>
                    </a:p>
                    <a:p>
                      <a:pPr algn="l"/>
                      <a:r>
                        <a:rPr lang="en-US" b="1"/>
                        <a:t>Misal</a:t>
                      </a:r>
                      <a:r>
                        <a:rPr lang="en-US"/>
                        <a:t>:</a:t>
                      </a:r>
                    </a:p>
                    <a:p>
                      <a:pPr marL="285750" indent="-285750" algn="l">
                        <a:buFont typeface="Arial" panose="020B0604020202020204" pitchFamily="34" charset="0"/>
                        <a:buChar char="•"/>
                      </a:pPr>
                      <a:r>
                        <a:rPr lang="en-US"/>
                        <a:t>ağıllı ev paneli</a:t>
                      </a:r>
                    </a:p>
                    <a:p>
                      <a:pPr marL="285750" indent="-285750" algn="l">
                        <a:buFont typeface="Arial" panose="020B0604020202020204" pitchFamily="34" charset="0"/>
                        <a:buChar char="•"/>
                      </a:pPr>
                      <a:r>
                        <a:rPr lang="en-US"/>
                        <a:t>üz tanıma sistemi</a:t>
                      </a:r>
                    </a:p>
                    <a:p>
                      <a:pPr marL="285750" indent="-285750" algn="l">
                        <a:buFont typeface="Arial" panose="020B0604020202020204" pitchFamily="34" charset="0"/>
                        <a:buChar char="•"/>
                      </a:pPr>
                      <a:r>
                        <a:rPr lang="en-US"/>
                        <a:t>media server</a:t>
                      </a:r>
                    </a:p>
                    <a:p>
                      <a:pPr marL="285750" indent="-285750" algn="l">
                        <a:buFont typeface="Arial" panose="020B0604020202020204" pitchFamily="34" charset="0"/>
                        <a:buChar char="•"/>
                      </a:pPr>
                      <a:r>
                        <a:rPr lang="en-US"/>
                        <a:t>IoT mərkəz cihazı</a:t>
                      </a:r>
                      <a:endParaRPr lang="ru-RU"/>
                    </a:p>
                  </a:txBody>
                  <a:tcPr anchor="ctr"/>
                </a:tc>
                <a:extLst>
                  <a:ext uri="{0D108BD9-81ED-4DB2-BD59-A6C34878D82A}">
                    <a16:rowId xmlns:a16="http://schemas.microsoft.com/office/drawing/2014/main" val="2427943962"/>
                  </a:ext>
                </a:extLst>
              </a:tr>
            </a:tbl>
          </a:graphicData>
        </a:graphic>
      </p:graphicFrame>
    </p:spTree>
    <p:extLst>
      <p:ext uri="{BB962C8B-B14F-4D97-AF65-F5344CB8AC3E}">
        <p14:creationId xmlns:p14="http://schemas.microsoft.com/office/powerpoint/2010/main" val="168134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10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88817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22544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78866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994609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577602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89133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802090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828997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7918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447919"/>
          </a:xfrm>
          <a:prstGeom prst="rect">
            <a:avLst/>
          </a:prstGeom>
          <a:noFill/>
        </p:spPr>
        <p:txBody>
          <a:bodyPr wrap="square">
            <a:spAutoFit/>
          </a:bodyPr>
          <a:lstStyle/>
          <a:p>
            <a:r>
              <a:rPr lang="az-Latn-AZ" sz="1400"/>
              <a:t>Arduino üçün set almaq yaxud Tinkercad ilə öyrənmək olar: </a:t>
            </a:r>
            <a:r>
              <a:rPr lang="az-Latn-AZ" sz="1400">
                <a:hlinkClick r:id="rId2"/>
              </a:rPr>
              <a:t>https://www.tinkercad.com/projects/Basics-of-Arduino-TINKERCAD</a:t>
            </a:r>
            <a:endParaRPr lang="az-Latn-AZ" sz="1400"/>
          </a:p>
          <a:p>
            <a:endParaRPr lang="az-Latn-AZ" sz="1400"/>
          </a:p>
          <a:p>
            <a:endParaRPr lang="az-Latn-AZ" sz="1400"/>
          </a:p>
          <a:p>
            <a:r>
              <a:rPr lang="az-Latn-AZ" sz="1400"/>
              <a:t>Tinkercad elə bir platformadır ki, heç bir Arduino seti almadan məşq edə bilərsin. </a:t>
            </a:r>
          </a:p>
          <a:p>
            <a:endParaRPr lang="az-Latn-AZ" sz="1400"/>
          </a:p>
          <a:p>
            <a:r>
              <a:rPr lang="en-US" sz="1400"/>
              <a:t>Tinkercad — brauzerdə işləyən, proqram yükləmədən istifadə olunan öyrədici onlayn platformadır.</a:t>
            </a:r>
          </a:p>
          <a:p>
            <a:r>
              <a:rPr lang="en-US" sz="1400"/>
              <a:t>Əsas məqsədi: təcrübə edərək öyrətmək.</a:t>
            </a:r>
          </a:p>
          <a:p>
            <a:endParaRPr lang="en-US" sz="1400"/>
          </a:p>
          <a:p>
            <a:r>
              <a:rPr lang="en-US" sz="1400"/>
              <a:t>O, üç istiqaməti bir araya gətirir:</a:t>
            </a:r>
          </a:p>
          <a:p>
            <a:pPr marL="742950" lvl="1" indent="-285750">
              <a:lnSpc>
                <a:spcPct val="150000"/>
              </a:lnSpc>
              <a:buFont typeface="Wingdings" panose="05000000000000000000" pitchFamily="2" charset="2"/>
              <a:buChar char="q"/>
            </a:pPr>
            <a:r>
              <a:rPr lang="en-US" sz="1400"/>
              <a:t>3D modelləşdirmə</a:t>
            </a:r>
          </a:p>
          <a:p>
            <a:pPr marL="742950" lvl="1" indent="-285750">
              <a:lnSpc>
                <a:spcPct val="150000"/>
              </a:lnSpc>
              <a:buFont typeface="Wingdings" panose="05000000000000000000" pitchFamily="2" charset="2"/>
              <a:buChar char="q"/>
            </a:pPr>
            <a:r>
              <a:rPr lang="en-US" sz="1400"/>
              <a:t>Elektronika</a:t>
            </a:r>
          </a:p>
          <a:p>
            <a:pPr marL="742950" lvl="1" indent="-285750">
              <a:lnSpc>
                <a:spcPct val="150000"/>
              </a:lnSpc>
              <a:buFont typeface="Wingdings" panose="05000000000000000000" pitchFamily="2" charset="2"/>
              <a:buChar char="q"/>
            </a:pPr>
            <a:r>
              <a:rPr lang="en-US" sz="1400"/>
              <a:t>Arduino proqramlaşdırma</a:t>
            </a:r>
          </a:p>
          <a:p>
            <a:endParaRPr lang="en-US" sz="1400"/>
          </a:p>
          <a:p>
            <a:r>
              <a:rPr lang="en-US" sz="1400"/>
              <a:t>Bizim üçün ən maraqlı hissə isə Arduino simulyasiyasıdır.</a:t>
            </a:r>
            <a:endParaRPr lang="az-Latn-AZ" sz="1400"/>
          </a:p>
          <a:p>
            <a:endParaRPr lang="az-Latn-AZ" sz="1400" b="1"/>
          </a:p>
          <a:p>
            <a:r>
              <a:rPr lang="en-US" sz="1400" b="1"/>
              <a:t>Tinkercad-də</a:t>
            </a:r>
            <a:r>
              <a:rPr lang="en-US" sz="1400"/>
              <a:t>:</a:t>
            </a:r>
          </a:p>
          <a:p>
            <a:pPr marL="742950" lvl="1" indent="-285750">
              <a:buFont typeface="Arial" panose="020B0604020202020204" pitchFamily="34" charset="0"/>
              <a:buChar char="•"/>
            </a:pPr>
            <a:r>
              <a:rPr lang="en-US" sz="1400"/>
              <a:t>Arduino Uno lövhəsi</a:t>
            </a:r>
          </a:p>
          <a:p>
            <a:pPr marL="742950" lvl="1" indent="-285750">
              <a:buFont typeface="Arial" panose="020B0604020202020204" pitchFamily="34" charset="0"/>
              <a:buChar char="•"/>
            </a:pPr>
            <a:r>
              <a:rPr lang="en-US" sz="1400"/>
              <a:t>Breadboard</a:t>
            </a:r>
          </a:p>
          <a:p>
            <a:pPr marL="742950" lvl="1" indent="-285750">
              <a:buFont typeface="Arial" panose="020B0604020202020204" pitchFamily="34" charset="0"/>
              <a:buChar char="•"/>
            </a:pPr>
            <a:r>
              <a:rPr lang="en-US" sz="1400"/>
              <a:t>LED, rezistor, düymə</a:t>
            </a:r>
          </a:p>
          <a:p>
            <a:pPr marL="742950" lvl="1" indent="-285750">
              <a:buFont typeface="Arial" panose="020B0604020202020204" pitchFamily="34" charset="0"/>
              <a:buChar char="•"/>
            </a:pPr>
            <a:r>
              <a:rPr lang="en-US" sz="1400"/>
              <a:t>Sensorlar (temperatur, məsafə və s.)</a:t>
            </a:r>
          </a:p>
          <a:p>
            <a:pPr marL="742950" lvl="1" indent="-285750">
              <a:buFont typeface="Arial" panose="020B0604020202020204" pitchFamily="34" charset="0"/>
              <a:buChar char="•"/>
            </a:pPr>
            <a:r>
              <a:rPr lang="en-US" sz="1400"/>
              <a:t>Motorlar</a:t>
            </a:r>
          </a:p>
          <a:p>
            <a:pPr marL="742950" lvl="1" indent="-285750">
              <a:buFont typeface="Arial" panose="020B0604020202020204" pitchFamily="34" charset="0"/>
              <a:buChar char="•"/>
            </a:pPr>
            <a:r>
              <a:rPr lang="en-US" sz="1400"/>
              <a:t>hamısı virtual şəkildə mövcuddur.</a:t>
            </a:r>
          </a:p>
          <a:p>
            <a:endParaRPr lang="en-US" sz="1400"/>
          </a:p>
          <a:p>
            <a:r>
              <a:rPr lang="en-US" sz="1400" b="1"/>
              <a:t>Yəni</a:t>
            </a:r>
            <a:r>
              <a:rPr lang="en-US" sz="1400"/>
              <a:t>:</a:t>
            </a:r>
          </a:p>
          <a:p>
            <a:pPr marL="742950" lvl="1" indent="-285750">
              <a:buFont typeface="Arial" panose="020B0604020202020204" pitchFamily="34" charset="0"/>
              <a:buChar char="•"/>
            </a:pPr>
            <a:r>
              <a:rPr lang="en-US" sz="1400"/>
              <a:t>fiziki kart almırsan</a:t>
            </a:r>
          </a:p>
          <a:p>
            <a:pPr marL="742950" lvl="1" indent="-285750">
              <a:buFont typeface="Arial" panose="020B0604020202020204" pitchFamily="34" charset="0"/>
              <a:buChar char="•"/>
            </a:pPr>
            <a:r>
              <a:rPr lang="en-US" sz="1400"/>
              <a:t>kabel qoşmursan</a:t>
            </a:r>
          </a:p>
          <a:p>
            <a:pPr marL="742950" lvl="1" indent="-285750">
              <a:buFont typeface="Arial" panose="020B0604020202020204" pitchFamily="34" charset="0"/>
              <a:buChar char="•"/>
            </a:pPr>
            <a:r>
              <a:rPr lang="en-US" sz="1400"/>
              <a:t>yanma, sıradan çıxma riski yoxdur</a:t>
            </a:r>
            <a:endParaRPr lang="az-Latn-AZ" sz="1400"/>
          </a:p>
          <a:p>
            <a:endParaRPr lang="ru-RU" sz="1400"/>
          </a:p>
        </p:txBody>
      </p:sp>
      <p:pic>
        <p:nvPicPr>
          <p:cNvPr id="3" name="Picture 2">
            <a:extLst>
              <a:ext uri="{FF2B5EF4-FFF2-40B4-BE49-F238E27FC236}">
                <a16:creationId xmlns:a16="http://schemas.microsoft.com/office/drawing/2014/main" id="{320AE178-A25B-8A9A-6E3A-B9603ABA3765}"/>
              </a:ext>
            </a:extLst>
          </p:cNvPr>
          <p:cNvPicPr>
            <a:picLocks noChangeAspect="1"/>
          </p:cNvPicPr>
          <p:nvPr/>
        </p:nvPicPr>
        <p:blipFill>
          <a:blip r:embed="rId3"/>
          <a:stretch>
            <a:fillRect/>
          </a:stretch>
        </p:blipFill>
        <p:spPr>
          <a:xfrm>
            <a:off x="5062072" y="3540868"/>
            <a:ext cx="7128305" cy="3317132"/>
          </a:xfrm>
          <a:prstGeom prst="rect">
            <a:avLst/>
          </a:prstGeom>
        </p:spPr>
      </p:pic>
    </p:spTree>
    <p:extLst>
      <p:ext uri="{BB962C8B-B14F-4D97-AF65-F5344CB8AC3E}">
        <p14:creationId xmlns:p14="http://schemas.microsoft.com/office/powerpoint/2010/main" val="2243769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4170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5498259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13881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8614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144214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9733480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7961491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461912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4259557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46174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6124754"/>
          </a:xfrm>
          <a:prstGeom prst="rect">
            <a:avLst/>
          </a:prstGeom>
          <a:noFill/>
        </p:spPr>
        <p:txBody>
          <a:bodyPr wrap="square">
            <a:spAutoFit/>
          </a:bodyPr>
          <a:lstStyle/>
          <a:p>
            <a:r>
              <a:rPr lang="en-US" sz="1400"/>
              <a:t>Tinkercad-də sən:</a:t>
            </a:r>
          </a:p>
          <a:p>
            <a:pPr marL="742950" lvl="1" indent="-285750">
              <a:lnSpc>
                <a:spcPct val="200000"/>
              </a:lnSpc>
              <a:buFont typeface="Arial" panose="020B0604020202020204" pitchFamily="34" charset="0"/>
              <a:buChar char="•"/>
            </a:pPr>
            <a:r>
              <a:rPr lang="en-US" sz="1400"/>
              <a:t>Arduino ilə LED yandıra bilərsən</a:t>
            </a:r>
          </a:p>
          <a:p>
            <a:pPr marL="742950" lvl="1" indent="-285750">
              <a:lnSpc>
                <a:spcPct val="200000"/>
              </a:lnSpc>
              <a:buFont typeface="Arial" panose="020B0604020202020204" pitchFamily="34" charset="0"/>
              <a:buChar char="•"/>
            </a:pPr>
            <a:r>
              <a:rPr lang="en-US" sz="1400"/>
              <a:t>düymə ilə idarə qura bilərsən</a:t>
            </a:r>
          </a:p>
          <a:p>
            <a:pPr marL="742950" lvl="1" indent="-285750">
              <a:lnSpc>
                <a:spcPct val="200000"/>
              </a:lnSpc>
              <a:buFont typeface="Arial" panose="020B0604020202020204" pitchFamily="34" charset="0"/>
              <a:buChar char="•"/>
            </a:pPr>
            <a:r>
              <a:rPr lang="en-US" sz="1400"/>
              <a:t>sensorlardan dəyər oxuya bilərsən</a:t>
            </a:r>
          </a:p>
          <a:p>
            <a:pPr marL="742950" lvl="1" indent="-285750">
              <a:lnSpc>
                <a:spcPct val="200000"/>
              </a:lnSpc>
              <a:buFont typeface="Arial" panose="020B0604020202020204" pitchFamily="34" charset="0"/>
              <a:buChar char="•"/>
            </a:pPr>
            <a:r>
              <a:rPr lang="en-US" sz="1400"/>
              <a:t>motor fırlada bilərsən</a:t>
            </a:r>
          </a:p>
          <a:p>
            <a:pPr marL="742950" lvl="1" indent="-285750">
              <a:lnSpc>
                <a:spcPct val="200000"/>
              </a:lnSpc>
              <a:buFont typeface="Arial" panose="020B0604020202020204" pitchFamily="34" charset="0"/>
              <a:buChar char="•"/>
            </a:pPr>
            <a:r>
              <a:rPr lang="en-US" sz="1400"/>
              <a:t>kod yazıb dərhal nəticəni görə bilərsən</a:t>
            </a:r>
          </a:p>
          <a:p>
            <a:endParaRPr lang="en-US" sz="1400"/>
          </a:p>
          <a:p>
            <a:r>
              <a:rPr lang="en-US" sz="1400"/>
              <a:t>Və ən gözəli:</a:t>
            </a:r>
            <a:r>
              <a:rPr lang="az-Latn-AZ" sz="1400"/>
              <a:t> </a:t>
            </a:r>
            <a:r>
              <a:rPr lang="en-US" sz="1400"/>
              <a:t>“Start Simulation” düyməsinə basan kimi sistem işləyir.</a:t>
            </a:r>
            <a:endParaRPr lang="az-Latn-AZ" sz="1400"/>
          </a:p>
          <a:p>
            <a:endParaRPr lang="az-Latn-AZ" sz="1400"/>
          </a:p>
          <a:p>
            <a:endParaRPr lang="az-Latn-AZ" sz="1400"/>
          </a:p>
          <a:p>
            <a:r>
              <a:rPr lang="en-US" sz="1400"/>
              <a:t>Proqramlaşdırma necə edilir?</a:t>
            </a:r>
          </a:p>
          <a:p>
            <a:endParaRPr lang="en-US" sz="1400"/>
          </a:p>
          <a:p>
            <a:r>
              <a:rPr lang="en-US" sz="1400" b="1"/>
              <a:t>İki yol var</a:t>
            </a:r>
            <a:r>
              <a:rPr lang="en-US" sz="1400"/>
              <a:t>:</a:t>
            </a:r>
            <a:endParaRPr lang="az-Latn-AZ" sz="1400"/>
          </a:p>
          <a:p>
            <a:endParaRPr lang="en-US" sz="1400"/>
          </a:p>
          <a:p>
            <a:r>
              <a:rPr lang="en-US" sz="1400"/>
              <a:t>1. Bloklarla proqramlaşdırma</a:t>
            </a:r>
          </a:p>
          <a:p>
            <a:pPr marL="742950" lvl="1" indent="-285750">
              <a:buFont typeface="Arial" panose="020B0604020202020204" pitchFamily="34" charset="0"/>
              <a:buChar char="•"/>
            </a:pPr>
            <a:r>
              <a:rPr lang="en-US" sz="1400"/>
              <a:t>sürüklə-burax</a:t>
            </a:r>
          </a:p>
          <a:p>
            <a:pPr marL="742950" lvl="1" indent="-285750">
              <a:buFont typeface="Arial" panose="020B0604020202020204" pitchFamily="34" charset="0"/>
              <a:buChar char="•"/>
            </a:pPr>
            <a:r>
              <a:rPr lang="en-US" sz="1400"/>
              <a:t>yeni başlayanlar üçün idealdır</a:t>
            </a:r>
          </a:p>
          <a:p>
            <a:pPr marL="742950" lvl="1" indent="-285750">
              <a:buFont typeface="Arial" panose="020B0604020202020204" pitchFamily="34" charset="0"/>
              <a:buChar char="•"/>
            </a:pPr>
            <a:r>
              <a:rPr lang="en-US" sz="1400"/>
              <a:t>məntiqi başa düşməyə kömək edir</a:t>
            </a:r>
          </a:p>
          <a:p>
            <a:endParaRPr lang="en-US" sz="1400"/>
          </a:p>
          <a:p>
            <a:r>
              <a:rPr lang="en-US" sz="1400"/>
              <a:t>2. Kodla proqramlaşdırma (C/C++)</a:t>
            </a:r>
          </a:p>
          <a:p>
            <a:pPr marL="742950" lvl="1" indent="-285750">
              <a:buFont typeface="Arial" panose="020B0604020202020204" pitchFamily="34" charset="0"/>
              <a:buChar char="•"/>
            </a:pPr>
            <a:r>
              <a:rPr lang="en-US" sz="1400"/>
              <a:t>real Arduino dili</a:t>
            </a:r>
          </a:p>
          <a:p>
            <a:pPr marL="742950" lvl="1" indent="-285750">
              <a:buFont typeface="Arial" panose="020B0604020202020204" pitchFamily="34" charset="0"/>
              <a:buChar char="•"/>
            </a:pPr>
            <a:r>
              <a:rPr lang="en-US" sz="1400"/>
              <a:t>yazdığın kod fiziki Arduino-da da işləyər</a:t>
            </a:r>
            <a:endParaRPr lang="az-Latn-AZ" sz="1400"/>
          </a:p>
          <a:p>
            <a:endParaRPr lang="ru-RU" sz="1400"/>
          </a:p>
        </p:txBody>
      </p:sp>
    </p:spTree>
    <p:extLst>
      <p:ext uri="{BB962C8B-B14F-4D97-AF65-F5344CB8AC3E}">
        <p14:creationId xmlns:p14="http://schemas.microsoft.com/office/powerpoint/2010/main" val="9541255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00893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57415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445189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702562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0212373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886140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897690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58828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596538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70936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2246769"/>
          </a:xfrm>
          <a:prstGeom prst="rect">
            <a:avLst/>
          </a:prstGeom>
          <a:noFill/>
        </p:spPr>
        <p:txBody>
          <a:bodyPr wrap="square">
            <a:spAutoFit/>
          </a:bodyPr>
          <a:lstStyle/>
          <a:p>
            <a:r>
              <a:rPr lang="en-US" sz="1400"/>
              <a:t>Tinkercad real Arduino-nu əvəz edirmi?</a:t>
            </a:r>
          </a:p>
          <a:p>
            <a:pPr marL="742950" lvl="1" indent="-285750">
              <a:lnSpc>
                <a:spcPct val="150000"/>
              </a:lnSpc>
              <a:buFont typeface="Arial" panose="020B0604020202020204" pitchFamily="34" charset="0"/>
              <a:buChar char="•"/>
            </a:pPr>
            <a:r>
              <a:rPr lang="en-US" sz="1400"/>
              <a:t>Öyrənmə mərhələsində — bəli.</a:t>
            </a:r>
          </a:p>
          <a:p>
            <a:pPr marL="742950" lvl="1" indent="-285750">
              <a:lnSpc>
                <a:spcPct val="150000"/>
              </a:lnSpc>
              <a:buFont typeface="Arial" panose="020B0604020202020204" pitchFamily="34" charset="0"/>
              <a:buChar char="•"/>
            </a:pPr>
            <a:r>
              <a:rPr lang="en-US" sz="1400"/>
              <a:t>Peşəkar və real layihədə — yox.</a:t>
            </a:r>
          </a:p>
          <a:p>
            <a:endParaRPr lang="az-Latn-AZ" sz="1400"/>
          </a:p>
          <a:p>
            <a:r>
              <a:rPr lang="en-US" sz="1400"/>
              <a:t>Çünki:</a:t>
            </a:r>
          </a:p>
          <a:p>
            <a:pPr marL="742950" lvl="1" indent="-285750">
              <a:lnSpc>
                <a:spcPct val="150000"/>
              </a:lnSpc>
              <a:buFont typeface="Arial" panose="020B0604020202020204" pitchFamily="34" charset="0"/>
              <a:buChar char="•"/>
            </a:pPr>
            <a:r>
              <a:rPr lang="en-US" sz="1400"/>
              <a:t>real həyatda səs-küy, gecikmə, fiziki problemlər olur</a:t>
            </a:r>
          </a:p>
          <a:p>
            <a:pPr marL="742950" lvl="1" indent="-285750">
              <a:lnSpc>
                <a:spcPct val="150000"/>
              </a:lnSpc>
              <a:buFont typeface="Arial" panose="020B0604020202020204" pitchFamily="34" charset="0"/>
              <a:buChar char="•"/>
            </a:pPr>
            <a:r>
              <a:rPr lang="en-US" sz="1400"/>
              <a:t>sensor davranışı hər zaman ideal olmur</a:t>
            </a:r>
            <a:endParaRPr lang="az-Latn-AZ" sz="1400"/>
          </a:p>
          <a:p>
            <a:endParaRPr lang="en-US" sz="1400"/>
          </a:p>
        </p:txBody>
      </p:sp>
    </p:spTree>
    <p:extLst>
      <p:ext uri="{BB962C8B-B14F-4D97-AF65-F5344CB8AC3E}">
        <p14:creationId xmlns:p14="http://schemas.microsoft.com/office/powerpoint/2010/main" val="4763231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2553171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174472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6203748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2076684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1378205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8703103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6451946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7311177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3355065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A20FC-FE68-E2CD-C4EE-CD9595D948E0}"/>
              </a:ext>
            </a:extLst>
          </p:cNvPr>
          <p:cNvSpPr txBox="1"/>
          <p:nvPr/>
        </p:nvSpPr>
        <p:spPr>
          <a:xfrm>
            <a:off x="1622" y="0"/>
            <a:ext cx="12190378" cy="307777"/>
          </a:xfrm>
          <a:prstGeom prst="rect">
            <a:avLst/>
          </a:prstGeom>
          <a:noFill/>
        </p:spPr>
        <p:txBody>
          <a:bodyPr wrap="square">
            <a:spAutoFit/>
          </a:bodyPr>
          <a:lstStyle/>
          <a:p>
            <a:r>
              <a:rPr lang="en-US" sz="1400"/>
              <a:t>.</a:t>
            </a:r>
            <a:endParaRPr lang="ru-RU" sz="1400"/>
          </a:p>
        </p:txBody>
      </p:sp>
    </p:spTree>
    <p:extLst>
      <p:ext uri="{BB962C8B-B14F-4D97-AF65-F5344CB8AC3E}">
        <p14:creationId xmlns:p14="http://schemas.microsoft.com/office/powerpoint/2010/main" val="2328681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3001</TotalTime>
  <Words>5409</Words>
  <Application>Microsoft Office PowerPoint</Application>
  <PresentationFormat>Widescreen</PresentationFormat>
  <Paragraphs>1278</Paragraphs>
  <Slides>303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303</vt:i4>
      </vt:variant>
    </vt:vector>
  </HeadingPairs>
  <TitlesOfParts>
    <vt:vector size="308"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129</cp:revision>
  <dcterms:created xsi:type="dcterms:W3CDTF">2026-02-03T10:24:36Z</dcterms:created>
  <dcterms:modified xsi:type="dcterms:W3CDTF">2026-02-05T12:28:47Z</dcterms:modified>
</cp:coreProperties>
</file>